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JBl3LrbsSL/FR21ZNpBjqdIZG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CD3CB4-3345-428A-93F1-8745A7526BD8}">
  <a:tblStyle styleId="{C0CD3CB4-3345-428A-93F1-8745A7526B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9237d658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c9237d658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9b80194c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c9b80194c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9237d658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c9237d658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9237d658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c9237d658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9237d658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c9237d658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9237d658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9237d658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9237d658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9237d658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9b80194c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c9b80194c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2384675"/>
            <a:ext cx="91440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fr-FR" sz="5600">
                <a:solidFill>
                  <a:schemeClr val="lt1"/>
                </a:solidFill>
              </a:rPr>
              <a:t>Play It Safe or Go Ballistic?</a:t>
            </a:r>
            <a:endParaRPr sz="56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737351"/>
            <a:ext cx="914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 sz="2500">
                <a:solidFill>
                  <a:schemeClr val="lt1"/>
                </a:solidFill>
              </a:rPr>
              <a:t>Alexis Barroso (ENtoFR)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903400" y="3509525"/>
            <a:ext cx="638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Freedom in Game Translation</a:t>
            </a:r>
            <a:endParaRPr sz="3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0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Deliberate literal translation (1)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13" y="2113263"/>
            <a:ext cx="5846376" cy="33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50" y="2113275"/>
            <a:ext cx="5846374" cy="33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1350" y="3128575"/>
            <a:ext cx="5846374" cy="327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6">
            <a:alphaModFix/>
          </a:blip>
          <a:srcRect b="20489"/>
          <a:stretch/>
        </p:blipFill>
        <p:spPr>
          <a:xfrm>
            <a:off x="6215925" y="4147463"/>
            <a:ext cx="5837226" cy="2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250" y="3128575"/>
            <a:ext cx="5816302" cy="33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8">
            <a:alphaModFix/>
          </a:blip>
          <a:srcRect b="21703"/>
          <a:stretch/>
        </p:blipFill>
        <p:spPr>
          <a:xfrm>
            <a:off x="164725" y="4161972"/>
            <a:ext cx="5845374" cy="26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282300" y="1152675"/>
            <a:ext cx="116274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 consciously literal translation is more effective, perhaps due to characterization and/or mise en scène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7340000" y="456625"/>
            <a:ext cx="449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Characterization</a:t>
            </a:r>
            <a:endParaRPr sz="24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9237d6580_0_111"/>
          <p:cNvSpPr txBox="1">
            <a:spLocks noGrp="1"/>
          </p:cNvSpPr>
          <p:nvPr>
            <p:ph type="title"/>
          </p:nvPr>
        </p:nvSpPr>
        <p:spPr>
          <a:xfrm>
            <a:off x="126850" y="0"/>
            <a:ext cx="756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Deliberate literal translation (2)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gc9237d6580_0_111"/>
          <p:cNvSpPr txBox="1"/>
          <p:nvPr/>
        </p:nvSpPr>
        <p:spPr>
          <a:xfrm>
            <a:off x="852750" y="1133175"/>
            <a:ext cx="104865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 consciously literal translation is more effective, perhaps due to characterization and/or mise en scène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c9237d6580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71175"/>
            <a:ext cx="5673990" cy="31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c9237d6580_0_111"/>
          <p:cNvPicPr preferRelativeResize="0"/>
          <p:nvPr/>
        </p:nvPicPr>
        <p:blipFill rotWithShape="1">
          <a:blip r:embed="rId4">
            <a:alphaModFix/>
          </a:blip>
          <a:srcRect t="69"/>
          <a:stretch/>
        </p:blipFill>
        <p:spPr>
          <a:xfrm>
            <a:off x="0" y="2203678"/>
            <a:ext cx="5673988" cy="31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c9237d6580_0_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6009" y="3671175"/>
            <a:ext cx="5665989" cy="31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c9237d6580_0_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6000" y="2206161"/>
            <a:ext cx="5666001" cy="318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c9237d6580_0_111"/>
          <p:cNvSpPr txBox="1"/>
          <p:nvPr/>
        </p:nvSpPr>
        <p:spPr>
          <a:xfrm>
            <a:off x="6426725" y="5534250"/>
            <a:ext cx="593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“What did you say? We come here to clean our canines (teeth), not canines (dog), you say? I’m gonna have to give up on my bath, then...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c9237d6580_0_111"/>
          <p:cNvSpPr txBox="1"/>
          <p:nvPr/>
        </p:nvSpPr>
        <p:spPr>
          <a:xfrm>
            <a:off x="7340000" y="456625"/>
            <a:ext cx="449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Mise en scène</a:t>
            </a:r>
            <a:endParaRPr sz="24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838200" y="200234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arenR"/>
            </a:pPr>
            <a:r>
              <a:rPr lang="fr-FR">
                <a:solidFill>
                  <a:schemeClr val="lt1"/>
                </a:solidFill>
              </a:rPr>
              <a:t> You don’t have sufficient information about the game (playable demo or reference files)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arenR"/>
            </a:pPr>
            <a:r>
              <a:rPr lang="fr-FR">
                <a:solidFill>
                  <a:schemeClr val="lt1"/>
                </a:solidFill>
              </a:rPr>
              <a:t>The developer told you not to take creative initiative and stick to the original wording (which is rare)</a:t>
            </a:r>
            <a:endParaRPr>
              <a:solidFill>
                <a:schemeClr val="lt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arenR"/>
            </a:pPr>
            <a:r>
              <a:rPr lang="fr-FR">
                <a:solidFill>
                  <a:schemeClr val="lt1"/>
                </a:solidFill>
              </a:rPr>
              <a:t>The literal translation can be more effective in specific cases.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3619250" y="411700"/>
            <a:ext cx="7561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would you play it safe instead of </a:t>
            </a:r>
            <a:r>
              <a:rPr lang="fr-F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going creative</a:t>
            </a:r>
            <a:r>
              <a:rPr lang="fr-FR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270575" y="765700"/>
            <a:ext cx="449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sum up: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9b80194cc_0_53"/>
          <p:cNvSpPr txBox="1"/>
          <p:nvPr/>
        </p:nvSpPr>
        <p:spPr>
          <a:xfrm>
            <a:off x="2315400" y="1496300"/>
            <a:ext cx="7561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 for listening to my presentation!</a:t>
            </a:r>
            <a:endParaRPr sz="5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c9b80194cc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452" y="3500851"/>
            <a:ext cx="4983099" cy="28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3500">
                <a:solidFill>
                  <a:schemeClr val="lt1"/>
                </a:solidFill>
              </a:rPr>
              <a:t>Concepts defined by Ryosuke-san</a:t>
            </a:r>
            <a:endParaRPr sz="3500">
              <a:solidFill>
                <a:schemeClr val="lt1"/>
              </a:solidFill>
            </a:endParaRPr>
          </a:p>
        </p:txBody>
      </p:sp>
      <p:graphicFrame>
        <p:nvGraphicFramePr>
          <p:cNvPr id="92" name="Google Shape;92;p3"/>
          <p:cNvGraphicFramePr/>
          <p:nvPr/>
        </p:nvGraphicFramePr>
        <p:xfrm>
          <a:off x="952500" y="3032788"/>
          <a:ext cx="10287000" cy="1280100"/>
        </p:xfrm>
        <a:graphic>
          <a:graphicData uri="http://schemas.openxmlformats.org/drawingml/2006/table">
            <a:tbl>
              <a:tblPr>
                <a:noFill/>
                <a:tableStyleId>{C0CD3CB4-3345-428A-93F1-8745A7526BD8}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rgbClr val="FFFFFF"/>
                          </a:solidFill>
                        </a:rPr>
                        <a:t>Deliberate literal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rgbClr val="FFFFFF"/>
                          </a:solidFill>
                        </a:rPr>
                        <a:t>Deliberate creative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rgbClr val="FFFFFF"/>
                          </a:solidFill>
                        </a:rPr>
                        <a:t>Defensive literal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3000">
                          <a:solidFill>
                            <a:srgbClr val="FFFFFF"/>
                          </a:solidFill>
                        </a:rPr>
                        <a:t>Defensive creative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" name="Google Shape;93;p3"/>
          <p:cNvSpPr txBox="1"/>
          <p:nvPr/>
        </p:nvSpPr>
        <p:spPr>
          <a:xfrm>
            <a:off x="952500" y="2283175"/>
            <a:ext cx="514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Literal translation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6096150" y="2283175"/>
            <a:ext cx="514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Creative translation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c9237d6580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525" y="1690825"/>
            <a:ext cx="7032950" cy="40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c9237d6580_0_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0775" y="5868650"/>
            <a:ext cx="2468400" cy="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c9237d6580_0_184"/>
          <p:cNvSpPr txBox="1"/>
          <p:nvPr/>
        </p:nvSpPr>
        <p:spPr>
          <a:xfrm>
            <a:off x="6086275" y="5900150"/>
            <a:ext cx="352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EARLY ACCESS</a:t>
            </a:r>
            <a:endParaRPr sz="24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c9237d6580_0_184"/>
          <p:cNvSpPr txBox="1"/>
          <p:nvPr/>
        </p:nvSpPr>
        <p:spPr>
          <a:xfrm>
            <a:off x="4069950" y="174750"/>
            <a:ext cx="4052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clarify and illustrate these concepts, we will study examples taken from my translation of the indie game ‘Nyanroo the Supercat’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c9237d6580_0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0" y="3316770"/>
            <a:ext cx="5972999" cy="334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c9237d6580_0_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425" y="3357100"/>
            <a:ext cx="5883525" cy="330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c9237d6580_0_1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2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Deliberate creative translation (1)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gc9237d6580_0_160"/>
          <p:cNvPicPr preferRelativeResize="0"/>
          <p:nvPr/>
        </p:nvPicPr>
        <p:blipFill rotWithShape="1">
          <a:blip r:embed="rId5">
            <a:alphaModFix/>
          </a:blip>
          <a:srcRect t="15354" b="236"/>
          <a:stretch/>
        </p:blipFill>
        <p:spPr>
          <a:xfrm>
            <a:off x="81650" y="2875124"/>
            <a:ext cx="5973001" cy="28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c9237d6580_0_160"/>
          <p:cNvPicPr preferRelativeResize="0"/>
          <p:nvPr/>
        </p:nvPicPr>
        <p:blipFill rotWithShape="1">
          <a:blip r:embed="rId6">
            <a:alphaModFix/>
          </a:blip>
          <a:srcRect t="14674" b="59"/>
          <a:stretch/>
        </p:blipFill>
        <p:spPr>
          <a:xfrm>
            <a:off x="6202400" y="2875124"/>
            <a:ext cx="5883551" cy="28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c9237d6580_0_160"/>
          <p:cNvSpPr txBox="1"/>
          <p:nvPr/>
        </p:nvSpPr>
        <p:spPr>
          <a:xfrm>
            <a:off x="8151825" y="453450"/>
            <a:ext cx="272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Acronym adaptation</a:t>
            </a:r>
            <a:endParaRPr sz="24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c9237d6580_0_160"/>
          <p:cNvPicPr preferRelativeResize="0"/>
          <p:nvPr/>
        </p:nvPicPr>
        <p:blipFill rotWithShape="1">
          <a:blip r:embed="rId7">
            <a:alphaModFix/>
          </a:blip>
          <a:srcRect l="149" t="39118" r="149" b="6"/>
          <a:stretch/>
        </p:blipFill>
        <p:spPr>
          <a:xfrm>
            <a:off x="6202425" y="2637426"/>
            <a:ext cx="5883526" cy="20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c9237d6580_0_160"/>
          <p:cNvSpPr txBox="1"/>
          <p:nvPr/>
        </p:nvSpPr>
        <p:spPr>
          <a:xfrm>
            <a:off x="6113850" y="3690975"/>
            <a:ext cx="6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“Sacrebleu! You’ve got guts! I have no choice but to offer your to play a little JRPG.”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c9237d6580_0_160"/>
          <p:cNvPicPr preferRelativeResize="0"/>
          <p:nvPr/>
        </p:nvPicPr>
        <p:blipFill rotWithShape="1">
          <a:blip r:embed="rId8">
            <a:alphaModFix/>
          </a:blip>
          <a:srcRect t="39900"/>
          <a:stretch/>
        </p:blipFill>
        <p:spPr>
          <a:xfrm>
            <a:off x="81650" y="2655250"/>
            <a:ext cx="5972999" cy="20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c9237d6580_0_160"/>
          <p:cNvSpPr txBox="1"/>
          <p:nvPr/>
        </p:nvSpPr>
        <p:spPr>
          <a:xfrm>
            <a:off x="6113850" y="5661375"/>
            <a:ext cx="6078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“It’s quite obvious… It means Game of the </a:t>
            </a:r>
            <a:r>
              <a:rPr lang="fr-FR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Ruthlessly </a:t>
            </a:r>
            <a:r>
              <a:rPr lang="fr-FR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Grandiloquent Pirate.”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c9237d6580_0_160"/>
          <p:cNvSpPr txBox="1"/>
          <p:nvPr/>
        </p:nvSpPr>
        <p:spPr>
          <a:xfrm>
            <a:off x="6202375" y="4668525"/>
            <a:ext cx="588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“What does J.R.P.G stand for, you say?”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c9237d6580_0_160"/>
          <p:cNvSpPr txBox="1"/>
          <p:nvPr/>
        </p:nvSpPr>
        <p:spPr>
          <a:xfrm>
            <a:off x="0" y="1326600"/>
            <a:ext cx="121920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confidently go ballistic and deviate from the source language, usually with dev/client approval (and sometimes even encouragement), and the resulting player experience is "better" in some way than a safe/literal translation.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9237d6580_0_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84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Deliberate creative translation (2)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4" name="Google Shape;124;gc9237d6580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0" y="1325700"/>
            <a:ext cx="5972999" cy="334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c9237d6580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50" y="3399225"/>
            <a:ext cx="5973000" cy="334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c9237d6580_0_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413" y="1343525"/>
            <a:ext cx="5883525" cy="33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c9237d6580_0_116"/>
          <p:cNvPicPr preferRelativeResize="0"/>
          <p:nvPr/>
        </p:nvPicPr>
        <p:blipFill rotWithShape="1">
          <a:blip r:embed="rId6">
            <a:alphaModFix/>
          </a:blip>
          <a:srcRect l="-1081" t="-545" b="-535"/>
          <a:stretch/>
        </p:blipFill>
        <p:spPr>
          <a:xfrm>
            <a:off x="6108203" y="3399225"/>
            <a:ext cx="5977734" cy="33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c9237d6580_0_116"/>
          <p:cNvSpPr txBox="1"/>
          <p:nvPr/>
        </p:nvSpPr>
        <p:spPr>
          <a:xfrm>
            <a:off x="6257600" y="2154713"/>
            <a:ext cx="5589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“Now that I am back on my feet… I mean on my paws [...]”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c9237d6580_0_116"/>
          <p:cNvSpPr txBox="1"/>
          <p:nvPr/>
        </p:nvSpPr>
        <p:spPr>
          <a:xfrm>
            <a:off x="6257600" y="4185375"/>
            <a:ext cx="498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highlight>
                  <a:srgbClr val="ECF7FF"/>
                </a:highlight>
                <a:latin typeface="Roboto"/>
                <a:ea typeface="Roboto"/>
                <a:cs typeface="Roboto"/>
                <a:sym typeface="Roboto"/>
              </a:rPr>
              <a:t>“Now, GO! I hereby declare the hunting season... OPEN!”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c9237d6580_0_116"/>
          <p:cNvSpPr txBox="1"/>
          <p:nvPr/>
        </p:nvSpPr>
        <p:spPr>
          <a:xfrm>
            <a:off x="7170875" y="464400"/>
            <a:ext cx="4693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Implementation of Jokes/Idioms</a:t>
            </a:r>
            <a:endParaRPr sz="25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237d6580_0_146"/>
          <p:cNvSpPr txBox="1">
            <a:spLocks noGrp="1"/>
          </p:cNvSpPr>
          <p:nvPr>
            <p:ph type="title"/>
          </p:nvPr>
        </p:nvSpPr>
        <p:spPr>
          <a:xfrm>
            <a:off x="160675" y="372075"/>
            <a:ext cx="526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err="1">
                <a:solidFill>
                  <a:schemeClr val="lt1"/>
                </a:solidFill>
              </a:rPr>
              <a:t>Deliberate</a:t>
            </a:r>
            <a:r>
              <a:rPr lang="fr-FR" dirty="0">
                <a:solidFill>
                  <a:schemeClr val="lt1"/>
                </a:solidFill>
              </a:rPr>
              <a:t> </a:t>
            </a:r>
            <a:r>
              <a:rPr lang="fr-FR" dirty="0" err="1">
                <a:solidFill>
                  <a:schemeClr val="lt1"/>
                </a:solidFill>
              </a:rPr>
              <a:t>creative</a:t>
            </a:r>
            <a:r>
              <a:rPr lang="fr-FR" dirty="0">
                <a:solidFill>
                  <a:schemeClr val="lt1"/>
                </a:solidFill>
              </a:rPr>
              <a:t> translation (3)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36" name="Google Shape;136;gc9237d6580_0_146"/>
          <p:cNvPicPr preferRelativeResize="0"/>
          <p:nvPr/>
        </p:nvPicPr>
        <p:blipFill rotWithShape="1">
          <a:blip r:embed="rId3">
            <a:alphaModFix/>
          </a:blip>
          <a:srcRect t="278" b="278"/>
          <a:stretch/>
        </p:blipFill>
        <p:spPr>
          <a:xfrm>
            <a:off x="81650" y="2123087"/>
            <a:ext cx="5972999" cy="334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c9237d6580_0_146"/>
          <p:cNvPicPr preferRelativeResize="0"/>
          <p:nvPr/>
        </p:nvPicPr>
        <p:blipFill rotWithShape="1">
          <a:blip r:embed="rId4">
            <a:alphaModFix/>
          </a:blip>
          <a:srcRect t="109" b="109"/>
          <a:stretch/>
        </p:blipFill>
        <p:spPr>
          <a:xfrm>
            <a:off x="81650" y="3175762"/>
            <a:ext cx="5973001" cy="334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c9237d6580_0_146"/>
          <p:cNvPicPr preferRelativeResize="0"/>
          <p:nvPr/>
        </p:nvPicPr>
        <p:blipFill rotWithShape="1">
          <a:blip r:embed="rId5">
            <a:alphaModFix/>
          </a:blip>
          <a:srcRect l="179" r="179"/>
          <a:stretch/>
        </p:blipFill>
        <p:spPr>
          <a:xfrm>
            <a:off x="6245000" y="2134958"/>
            <a:ext cx="5904725" cy="33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c9237d6580_0_146"/>
          <p:cNvPicPr preferRelativeResize="0"/>
          <p:nvPr/>
        </p:nvPicPr>
        <p:blipFill rotWithShape="1">
          <a:blip r:embed="rId6">
            <a:alphaModFix/>
          </a:blip>
          <a:srcRect t="99" b="99"/>
          <a:stretch/>
        </p:blipFill>
        <p:spPr>
          <a:xfrm>
            <a:off x="6244988" y="3103187"/>
            <a:ext cx="5904726" cy="33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c9237d6580_0_146"/>
          <p:cNvSpPr txBox="1"/>
          <p:nvPr/>
        </p:nvSpPr>
        <p:spPr>
          <a:xfrm>
            <a:off x="5308847" y="103050"/>
            <a:ext cx="6798303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Characterization</a:t>
            </a:r>
            <a:endParaRPr sz="24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 I made the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character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speak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peculiar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would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fit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him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changed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stress pattern by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contractions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shortening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certain </a:t>
            </a:r>
            <a:r>
              <a:rPr lang="fr-FR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sounds</a:t>
            </a:r>
            <a:r>
              <a:rPr lang="fr-F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c9237d6580_0_146"/>
          <p:cNvPicPr preferRelativeResize="0"/>
          <p:nvPr/>
        </p:nvPicPr>
        <p:blipFill rotWithShape="1">
          <a:blip r:embed="rId7">
            <a:alphaModFix/>
          </a:blip>
          <a:srcRect b="20019"/>
          <a:stretch/>
        </p:blipFill>
        <p:spPr>
          <a:xfrm>
            <a:off x="81650" y="4162475"/>
            <a:ext cx="5972999" cy="26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c9237d6580_0_146"/>
          <p:cNvPicPr preferRelativeResize="0"/>
          <p:nvPr/>
        </p:nvPicPr>
        <p:blipFill rotWithShape="1">
          <a:blip r:embed="rId8">
            <a:alphaModFix/>
          </a:blip>
          <a:srcRect b="19041"/>
          <a:stretch/>
        </p:blipFill>
        <p:spPr>
          <a:xfrm>
            <a:off x="6245000" y="4162476"/>
            <a:ext cx="5904725" cy="267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5038" y="1351525"/>
            <a:ext cx="7097400" cy="13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905392" y="2753995"/>
            <a:ext cx="1015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Wordplay: Spy + eye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Literal translation: Espiœil (espion + œil)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Thanks to the image, I was able to make a bolder localization:</a:t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988" y="4107825"/>
            <a:ext cx="9109525" cy="9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9605" y="5264795"/>
            <a:ext cx="5482359" cy="12203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211400" y="202950"/>
            <a:ext cx="8062588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Deliberate</a:t>
            </a:r>
            <a:r>
              <a:rPr lang="fr-FR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</a:t>
            </a:r>
            <a:r>
              <a:rPr lang="fr-FR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translation (4)</a:t>
            </a:r>
            <a:endParaRPr dirty="0"/>
          </a:p>
        </p:txBody>
      </p:sp>
      <p:sp>
        <p:nvSpPr>
          <p:cNvPr id="152" name="Google Shape;152;p8"/>
          <p:cNvSpPr txBox="1"/>
          <p:nvPr/>
        </p:nvSpPr>
        <p:spPr>
          <a:xfrm>
            <a:off x="7940375" y="427650"/>
            <a:ext cx="408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Name localization</a:t>
            </a:r>
            <a:endParaRPr sz="25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9237d6580_0_126"/>
          <p:cNvSpPr txBox="1">
            <a:spLocks noGrp="1"/>
          </p:cNvSpPr>
          <p:nvPr>
            <p:ph type="title"/>
          </p:nvPr>
        </p:nvSpPr>
        <p:spPr>
          <a:xfrm>
            <a:off x="338250" y="0"/>
            <a:ext cx="6959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Defensive creative translation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gc9237d6580_0_126"/>
          <p:cNvSpPr txBox="1">
            <a:spLocks noGrp="1"/>
          </p:cNvSpPr>
          <p:nvPr>
            <p:ph type="body" idx="1"/>
          </p:nvPr>
        </p:nvSpPr>
        <p:spPr>
          <a:xfrm>
            <a:off x="0" y="1258050"/>
            <a:ext cx="12024900" cy="1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>
                <a:solidFill>
                  <a:schemeClr val="lt1"/>
                </a:solidFill>
              </a:rPr>
              <a:t>You fuzzy up the context to avoid committing an outright mistranslation, e.g. you narrow down the context to two mutually exclusive possibilities, but find a wording that works for both, which might not necessarily be the ideal translation for each contextual possibility, but is a least-worst catchall that the player is unlikely to notice.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i.e., if we're unsure of a pronoun, we can often just leave it out, or work around mentioning it.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59" name="Google Shape;159;gc9237d6580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3536476"/>
            <a:ext cx="5919351" cy="33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c9237d6580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67905"/>
            <a:ext cx="5919352" cy="332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9237d6580_0_126"/>
          <p:cNvPicPr preferRelativeResize="0"/>
          <p:nvPr/>
        </p:nvPicPr>
        <p:blipFill rotWithShape="1">
          <a:blip r:embed="rId5">
            <a:alphaModFix/>
          </a:blip>
          <a:srcRect t="15440"/>
          <a:stretch/>
        </p:blipFill>
        <p:spPr>
          <a:xfrm>
            <a:off x="0" y="2714550"/>
            <a:ext cx="5919351" cy="28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9237d6580_0_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4154" y="3527275"/>
            <a:ext cx="5967846" cy="333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c9237d6580_0_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4150" y="2830901"/>
            <a:ext cx="5967851" cy="334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c9237d6580_0_126"/>
          <p:cNvPicPr preferRelativeResize="0"/>
          <p:nvPr/>
        </p:nvPicPr>
        <p:blipFill rotWithShape="1">
          <a:blip r:embed="rId8">
            <a:alphaModFix/>
          </a:blip>
          <a:srcRect t="16916" b="-746"/>
          <a:stretch/>
        </p:blipFill>
        <p:spPr>
          <a:xfrm>
            <a:off x="6224150" y="2714550"/>
            <a:ext cx="5967849" cy="28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c9237d6580_0_126"/>
          <p:cNvSpPr txBox="1"/>
          <p:nvPr/>
        </p:nvSpPr>
        <p:spPr>
          <a:xfrm>
            <a:off x="7390750" y="186025"/>
            <a:ext cx="4583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FFFF"/>
                </a:solidFill>
                <a:highlight>
                  <a:srgbClr val="E06666"/>
                </a:highlight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fr-F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tissu // </a:t>
            </a:r>
            <a:r>
              <a:rPr lang="fr-FR" sz="2000" b="1">
                <a:solidFill>
                  <a:srgbClr val="FFFFFF"/>
                </a:solidFill>
                <a:highlight>
                  <a:srgbClr val="E06666"/>
                </a:highlight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fr-FR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étoffe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FFFF"/>
                </a:solidFill>
                <a:highlight>
                  <a:srgbClr val="E06666"/>
                </a:highlight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fr-F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textile // </a:t>
            </a:r>
            <a:r>
              <a:rPr lang="fr-FR" sz="2000">
                <a:solidFill>
                  <a:srgbClr val="FFFFFF"/>
                </a:solidFill>
                <a:highlight>
                  <a:srgbClr val="E06666"/>
                </a:highlight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fr-F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écharpe...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9237d6580_0_126"/>
          <p:cNvSpPr/>
          <p:nvPr/>
        </p:nvSpPr>
        <p:spPr>
          <a:xfrm>
            <a:off x="7153975" y="5758700"/>
            <a:ext cx="198900" cy="287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06666"/>
              </a:solidFill>
            </a:endParaRPr>
          </a:p>
        </p:txBody>
      </p:sp>
      <p:sp>
        <p:nvSpPr>
          <p:cNvPr id="167" name="Google Shape;167;gc9237d6580_0_126"/>
          <p:cNvSpPr/>
          <p:nvPr/>
        </p:nvSpPr>
        <p:spPr>
          <a:xfrm rot="10678848">
            <a:off x="8352194" y="5966551"/>
            <a:ext cx="187316" cy="31941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c9237d6580_0_126"/>
          <p:cNvSpPr/>
          <p:nvPr/>
        </p:nvSpPr>
        <p:spPr>
          <a:xfrm>
            <a:off x="7982700" y="5090650"/>
            <a:ext cx="448200" cy="591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9b80194cc_0_32"/>
          <p:cNvSpPr txBox="1">
            <a:spLocks noGrp="1"/>
          </p:cNvSpPr>
          <p:nvPr>
            <p:ph type="title"/>
          </p:nvPr>
        </p:nvSpPr>
        <p:spPr>
          <a:xfrm>
            <a:off x="838200" y="498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Defensive literal translation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gc9b80194cc_0_32"/>
          <p:cNvSpPr txBox="1"/>
          <p:nvPr/>
        </p:nvSpPr>
        <p:spPr>
          <a:xfrm>
            <a:off x="852750" y="2528450"/>
            <a:ext cx="104865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want to go creative, but it's too risky as you don't have enough contextual information to be sure of a possible creative decision.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Arial</vt:lpstr>
      <vt:lpstr>Calibri</vt:lpstr>
      <vt:lpstr>Office Theme</vt:lpstr>
      <vt:lpstr>Play It Safe or Go Ballistic?</vt:lpstr>
      <vt:lpstr>Concepts defined by Ryosuke-san</vt:lpstr>
      <vt:lpstr>PowerPoint Presentation</vt:lpstr>
      <vt:lpstr>Deliberate creative translation (1)</vt:lpstr>
      <vt:lpstr>Deliberate creative translation (2)</vt:lpstr>
      <vt:lpstr>Deliberate creative translation (3)</vt:lpstr>
      <vt:lpstr>PowerPoint Presentation</vt:lpstr>
      <vt:lpstr>Defensive creative translation</vt:lpstr>
      <vt:lpstr>Defensive literal translation</vt:lpstr>
      <vt:lpstr>Deliberate literal translation (1)</vt:lpstr>
      <vt:lpstr>Deliberate literal translation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It Safe or Go Ballistic?</dc:title>
  <dc:creator>Alexis Barroso</dc:creator>
  <cp:lastModifiedBy>Alexis Barroso</cp:lastModifiedBy>
  <cp:revision>1</cp:revision>
  <dcterms:created xsi:type="dcterms:W3CDTF">2021-03-13T16:11:44Z</dcterms:created>
  <dcterms:modified xsi:type="dcterms:W3CDTF">2021-03-21T15:24:11Z</dcterms:modified>
</cp:coreProperties>
</file>