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70" r:id="rId3"/>
    <p:sldId id="261" r:id="rId4"/>
    <p:sldId id="257" r:id="rId5"/>
    <p:sldId id="301" r:id="rId6"/>
    <p:sldId id="272" r:id="rId7"/>
    <p:sldId id="276" r:id="rId8"/>
    <p:sldId id="277" r:id="rId9"/>
    <p:sldId id="279" r:id="rId10"/>
    <p:sldId id="280" r:id="rId11"/>
    <p:sldId id="287" r:id="rId12"/>
    <p:sldId id="298" r:id="rId13"/>
    <p:sldId id="283" r:id="rId14"/>
    <p:sldId id="281" r:id="rId15"/>
    <p:sldId id="285" r:id="rId16"/>
    <p:sldId id="282" r:id="rId17"/>
    <p:sldId id="290" r:id="rId18"/>
    <p:sldId id="299" r:id="rId19"/>
    <p:sldId id="284" r:id="rId20"/>
    <p:sldId id="296" r:id="rId21"/>
    <p:sldId id="300" r:id="rId22"/>
    <p:sldId id="291" r:id="rId23"/>
    <p:sldId id="288" r:id="rId24"/>
    <p:sldId id="286" r:id="rId25"/>
    <p:sldId id="295" r:id="rId26"/>
    <p:sldId id="297" r:id="rId27"/>
    <p:sldId id="302" r:id="rId28"/>
    <p:sldId id="2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1CB71E2-143B-4991-B565-C0AE76A0570B}">
          <p14:sldIdLst>
            <p14:sldId id="256"/>
            <p14:sldId id="270"/>
            <p14:sldId id="261"/>
          </p14:sldIdLst>
        </p14:section>
        <p14:section name="Part I - Local LocJams (Dijon)" id="{D1886FFE-8240-4A6D-8181-9ABBFC5F70DE}">
          <p14:sldIdLst>
            <p14:sldId id="257"/>
            <p14:sldId id="301"/>
            <p14:sldId id="272"/>
            <p14:sldId id="276"/>
            <p14:sldId id="277"/>
            <p14:sldId id="279"/>
            <p14:sldId id="280"/>
            <p14:sldId id="287"/>
            <p14:sldId id="298"/>
            <p14:sldId id="283"/>
            <p14:sldId id="281"/>
            <p14:sldId id="285"/>
            <p14:sldId id="282"/>
            <p14:sldId id="290"/>
            <p14:sldId id="299"/>
            <p14:sldId id="284"/>
            <p14:sldId id="296"/>
            <p14:sldId id="300"/>
            <p14:sldId id="291"/>
            <p14:sldId id="288"/>
            <p14:sldId id="286"/>
            <p14:sldId id="295"/>
            <p14:sldId id="297"/>
          </p14:sldIdLst>
        </p14:section>
        <p14:section name="Part II - YakYak LocJams (Online)" id="{BE85089A-131D-4E38-9088-A9B160EDE6CE}">
          <p14:sldIdLst>
            <p14:sldId id="302"/>
          </p14:sldIdLst>
        </p14:section>
        <p14:section name="Conclusion" id="{5299C792-2E82-485E-A1AB-5D8E2D13ECDB}">
          <p14:sldIdLst>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3T20:57:14.956"/>
    </inkml:context>
    <inkml:brush xml:id="br0">
      <inkml:brushProperty name="width" value="0.2" units="cm"/>
      <inkml:brushProperty name="height" value="0.2" units="cm"/>
      <inkml:brushProperty name="color" value="#E71224"/>
      <inkml:brushProperty name="ignorePressure" value="1"/>
    </inkml:brush>
  </inkml:definitions>
  <inkml:trace contextRef="#ctx0" brushRef="#br0">2838 0,'-18'1,"0"1,-35 8,34-6,0 0,-26 1,26-5,-10 1,-1 0,-52 11,-90 13,129-18,-1-2,1-2,-88-6,31 1,-1207 2,1289-1,0-1,-34-8,32 5,1 2,-26-2,-78 6,-50-2,50-23,65 8,41 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3T20:57:22.124"/>
    </inkml:context>
    <inkml:brush xml:id="br0">
      <inkml:brushProperty name="width" value="0.2" units="cm"/>
      <inkml:brushProperty name="height" value="0.2" units="cm"/>
      <inkml:brushProperty name="color" value="#E71224"/>
      <inkml:brushProperty name="ignorePressure" value="1"/>
    </inkml:brush>
  </inkml:definitions>
  <inkml:trace contextRef="#ctx0" brushRef="#br0">3500 56,'-121'3,"-129"-6,184-9,48 7,0 2,-28-2,-28 4,42 2,-1-1,1-2,-54-10,44 5,-1 2,1 2,-1 2,-48 4,-8 0,-419-3,504 1,-1 1,1 0,0 1,0 0,-26 11,26-8,0-1,-1-1,0-1,1 0,-23 2,-71 7,73-7,-46 2,-412-8,475 2,0 1,-34 7,32-4,1-1,-26 0,-18-3,32-2,0 2,1 1,-47 9,50-6,-1-1,1-2,-50-2,48-1,0 1,1 1,-38 8,31-3,1-2,-69 1,82-5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3D5FE-B073-4B70-9CC9-22B5243B8C5D}" type="datetimeFigureOut">
              <a:rPr lang="en-GB" smtClean="0"/>
              <a:t>20/03/2021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B57BE-6BE1-428F-BFB2-2F921B048204}" type="slidenum">
              <a:rPr lang="en-GB" smtClean="0"/>
              <a:t>‹#›</a:t>
            </a:fld>
            <a:endParaRPr lang="en-GB"/>
          </a:p>
        </p:txBody>
      </p:sp>
    </p:spTree>
    <p:extLst>
      <p:ext uri="{BB962C8B-B14F-4D97-AF65-F5344CB8AC3E}">
        <p14:creationId xmlns:p14="http://schemas.microsoft.com/office/powerpoint/2010/main" val="424023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6BB6-ECBA-4C0C-BEF6-306365D30D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62856A-11E4-4421-B229-B68FC6F97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555426-9FA4-4FFD-9E52-E7AD8E980146}"/>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436973F1-3607-44E7-BEA0-6216408FA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BB9FC-5D06-47A7-B501-105EF9C36965}"/>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247691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E8BD5-7D3E-4D62-8A9E-A4BE7D7045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A8C83-9B82-4A4E-ADD5-1F1A2232FC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DA3083-4A28-4469-A509-412CD30AD18C}"/>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45768F44-20DD-42D5-B255-BA66B4973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1BB0E-C92D-4122-9450-C10EF93C2097}"/>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1231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D5488-4CF2-4101-A61B-FBE175C045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5FC258-2295-4D49-B82A-F0FD9B5CA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E9386D-A3B1-4E0F-B111-60BAE9411D84}"/>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121E1906-FA94-4529-AAF4-7DC395A464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27615-ED60-4A81-BBB9-9A44DDAF3497}"/>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350671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37DA-8D3D-406B-BCE5-09C0DC7DDA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212D18-5090-4D7E-B917-2EE338E3E1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7AFD3E-08C2-487F-B901-F69E3D7C9240}"/>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62501972-3426-452E-A0B8-58A049F89D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7DD52-86B3-462C-B0FA-BDE789292E2C}"/>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245168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F99DD-EB9D-4099-B12A-BE9A5E583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4B65C5-B0F1-412E-AC08-C1AF935E9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799D1C-8843-4168-9E27-A6D2D3921008}"/>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05E97C3E-B7E4-4E2D-BEEE-5209CD936A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6BA4DE-CE57-4B1B-B2E5-791B9CA38972}"/>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3190664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8486-6EA5-4762-9C27-0EF6A435EC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CD494C-BCDD-400B-935E-E6B3A59C15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703562-A3CC-47BE-A0F5-2931131BB5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8FAE84-DBC2-4B4E-81D0-D6F17C9163D3}"/>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6" name="Footer Placeholder 5">
            <a:extLst>
              <a:ext uri="{FF2B5EF4-FFF2-40B4-BE49-F238E27FC236}">
                <a16:creationId xmlns:a16="http://schemas.microsoft.com/office/drawing/2014/main" id="{B68FF71D-2DCF-41A6-B019-8D9B793D72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B3DB0-52D8-44BB-9BBE-31652BF6CC6F}"/>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42704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7B994-4A95-4248-AC1E-8AB9EDBD79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CC40AD-3F56-456D-B63C-F893E17BE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8ACD8-C762-4E64-A51E-DE4B60FCA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A73816-7627-429F-9182-72E9E11764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9A97D0-6822-49AD-A0B3-8B5C1AAA1B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8525E5-E00B-4F4C-828E-77B179887FAA}"/>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8" name="Footer Placeholder 7">
            <a:extLst>
              <a:ext uri="{FF2B5EF4-FFF2-40B4-BE49-F238E27FC236}">
                <a16:creationId xmlns:a16="http://schemas.microsoft.com/office/drawing/2014/main" id="{752A47F9-2F0F-436C-ABE0-5332242908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E5AC1F-9F06-496A-A271-012D2A4EEC25}"/>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209893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948A-7D77-43B4-A61B-751DBFB5FD6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BCD0CAC-FEE8-4522-A960-8140B651FDE7}"/>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4" name="Footer Placeholder 3">
            <a:extLst>
              <a:ext uri="{FF2B5EF4-FFF2-40B4-BE49-F238E27FC236}">
                <a16:creationId xmlns:a16="http://schemas.microsoft.com/office/drawing/2014/main" id="{B28554A0-E5D2-4A1A-AD25-111EE152F9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D275FCE-AFA8-4297-948B-133F1FFE34F0}"/>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133864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386B41-822F-4E4F-8E91-B0A47746CE73}"/>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3" name="Footer Placeholder 2">
            <a:extLst>
              <a:ext uri="{FF2B5EF4-FFF2-40B4-BE49-F238E27FC236}">
                <a16:creationId xmlns:a16="http://schemas.microsoft.com/office/drawing/2014/main" id="{17730349-E4EF-4462-A312-14716A6F18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C5CCC8-AD7E-4838-BE0B-89C74F6B9F04}"/>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315948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AF47E-0E6C-4CC0-AB57-83C57A72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F75791-AA81-47C5-AD71-7B7D71A14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076EA2-F5F0-463D-B4A7-BE097C67B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F94442-0486-4D41-98A0-C848F3C8EC07}"/>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6" name="Footer Placeholder 5">
            <a:extLst>
              <a:ext uri="{FF2B5EF4-FFF2-40B4-BE49-F238E27FC236}">
                <a16:creationId xmlns:a16="http://schemas.microsoft.com/office/drawing/2014/main" id="{72E3F682-404F-414E-B6D7-C589100FBA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C34490-DD44-444B-A107-624781AC54FD}"/>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651903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C44DE-6723-4FCE-B351-A049B7C30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AA7963-F786-429F-9C45-9F3BA0F76B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7874755-0F05-4662-8C83-ABE13485C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D7C6A-B27B-46A6-BA76-01620BDB2196}"/>
              </a:ext>
            </a:extLst>
          </p:cNvPr>
          <p:cNvSpPr>
            <a:spLocks noGrp="1"/>
          </p:cNvSpPr>
          <p:nvPr>
            <p:ph type="dt" sz="half" idx="10"/>
          </p:nvPr>
        </p:nvSpPr>
        <p:spPr/>
        <p:txBody>
          <a:bodyPr/>
          <a:lstStyle/>
          <a:p>
            <a:fld id="{21105E8F-50E8-4021-B2A5-124CEB951999}" type="datetimeFigureOut">
              <a:rPr lang="en-GB" smtClean="0"/>
              <a:t>20/03/2021</a:t>
            </a:fld>
            <a:endParaRPr lang="en-GB"/>
          </a:p>
        </p:txBody>
      </p:sp>
      <p:sp>
        <p:nvSpPr>
          <p:cNvPr id="6" name="Footer Placeholder 5">
            <a:extLst>
              <a:ext uri="{FF2B5EF4-FFF2-40B4-BE49-F238E27FC236}">
                <a16:creationId xmlns:a16="http://schemas.microsoft.com/office/drawing/2014/main" id="{8B4AC205-D82A-4F22-B79C-8BB12A5B0D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6F9D0-C3C5-43E3-B7A9-D2C9F2CEF0FF}"/>
              </a:ext>
            </a:extLst>
          </p:cNvPr>
          <p:cNvSpPr>
            <a:spLocks noGrp="1"/>
          </p:cNvSpPr>
          <p:nvPr>
            <p:ph type="sldNum" sz="quarter" idx="12"/>
          </p:nvPr>
        </p:nvSpPr>
        <p:spPr/>
        <p:txBody>
          <a:bodyPr/>
          <a:lstStyle/>
          <a:p>
            <a:fld id="{BD15288F-A696-4446-8F5D-001758C16F19}" type="slidenum">
              <a:rPr lang="en-GB" smtClean="0"/>
              <a:t>‹#›</a:t>
            </a:fld>
            <a:endParaRPr lang="en-GB"/>
          </a:p>
        </p:txBody>
      </p:sp>
    </p:spTree>
    <p:extLst>
      <p:ext uri="{BB962C8B-B14F-4D97-AF65-F5344CB8AC3E}">
        <p14:creationId xmlns:p14="http://schemas.microsoft.com/office/powerpoint/2010/main" val="360579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D491A9-CC3D-4ABC-85D7-AA2B57CE8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9DAAB4-F156-40B4-B211-4879B1B0FF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20005B-2851-4434-9715-2BFFC26511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05E8F-50E8-4021-B2A5-124CEB951999}" type="datetimeFigureOut">
              <a:rPr lang="en-GB" smtClean="0"/>
              <a:t>20/03/2021</a:t>
            </a:fld>
            <a:endParaRPr lang="en-GB"/>
          </a:p>
        </p:txBody>
      </p:sp>
      <p:sp>
        <p:nvSpPr>
          <p:cNvPr id="5" name="Footer Placeholder 4">
            <a:extLst>
              <a:ext uri="{FF2B5EF4-FFF2-40B4-BE49-F238E27FC236}">
                <a16:creationId xmlns:a16="http://schemas.microsoft.com/office/drawing/2014/main" id="{4D34BBAB-CEBD-4A34-AAE6-32B7527D6B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AA262D-A3DD-4594-B88A-5EF73A4C87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5288F-A696-4446-8F5D-001758C16F19}" type="slidenum">
              <a:rPr lang="en-GB" smtClean="0"/>
              <a:t>‹#›</a:t>
            </a:fld>
            <a:endParaRPr lang="en-GB"/>
          </a:p>
        </p:txBody>
      </p:sp>
    </p:spTree>
    <p:extLst>
      <p:ext uri="{BB962C8B-B14F-4D97-AF65-F5344CB8AC3E}">
        <p14:creationId xmlns:p14="http://schemas.microsoft.com/office/powerpoint/2010/main" val="609871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9.PNG"/><Relationship Id="rId7" Type="http://schemas.openxmlformats.org/officeDocument/2006/relationships/image" Target="../media/image17.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8.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15.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40.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uatroassets.itch.io/rostros-del-bosqu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64BE-E0D8-4D39-9557-D70FD407B98E}"/>
              </a:ext>
            </a:extLst>
          </p:cNvPr>
          <p:cNvSpPr>
            <a:spLocks noGrp="1"/>
          </p:cNvSpPr>
          <p:nvPr>
            <p:ph type="ctrTitle"/>
          </p:nvPr>
        </p:nvSpPr>
        <p:spPr>
          <a:xfrm>
            <a:off x="458678" y="1455937"/>
            <a:ext cx="11274640" cy="1396014"/>
          </a:xfrm>
        </p:spPr>
        <p:txBody>
          <a:bodyPr/>
          <a:lstStyle/>
          <a:p>
            <a:r>
              <a:rPr lang="en-GB" b="0" i="0" dirty="0">
                <a:solidFill>
                  <a:schemeClr val="bg2"/>
                </a:solidFill>
                <a:effectLst/>
                <a:latin typeface="Whitney"/>
              </a:rPr>
              <a:t>Game Translation Jams into French</a:t>
            </a:r>
            <a:endParaRPr lang="en-GB" dirty="0">
              <a:solidFill>
                <a:schemeClr val="bg2"/>
              </a:solidFill>
            </a:endParaRPr>
          </a:p>
        </p:txBody>
      </p:sp>
      <p:sp>
        <p:nvSpPr>
          <p:cNvPr id="4" name="TextBox 3">
            <a:extLst>
              <a:ext uri="{FF2B5EF4-FFF2-40B4-BE49-F238E27FC236}">
                <a16:creationId xmlns:a16="http://schemas.microsoft.com/office/drawing/2014/main" id="{C6E3D00A-628F-41D0-B356-695B363FBE44}"/>
              </a:ext>
            </a:extLst>
          </p:cNvPr>
          <p:cNvSpPr txBox="1"/>
          <p:nvPr/>
        </p:nvSpPr>
        <p:spPr>
          <a:xfrm>
            <a:off x="458678" y="3353068"/>
            <a:ext cx="11274640" cy="523220"/>
          </a:xfrm>
          <a:prstGeom prst="rect">
            <a:avLst/>
          </a:prstGeom>
          <a:noFill/>
        </p:spPr>
        <p:txBody>
          <a:bodyPr wrap="square" rtlCol="0">
            <a:spAutoFit/>
          </a:bodyPr>
          <a:lstStyle/>
          <a:p>
            <a:pPr algn="ctr"/>
            <a:r>
              <a:rPr lang="fr-FR" sz="2800" i="1" dirty="0">
                <a:solidFill>
                  <a:schemeClr val="bg1"/>
                </a:solidFill>
              </a:rPr>
              <a:t>Case </a:t>
            </a:r>
            <a:r>
              <a:rPr lang="fr-FR" sz="2800" i="1" dirty="0" err="1">
                <a:solidFill>
                  <a:schemeClr val="bg1"/>
                </a:solidFill>
              </a:rPr>
              <a:t>study</a:t>
            </a:r>
            <a:r>
              <a:rPr lang="fr-FR" sz="2800" i="1" dirty="0">
                <a:solidFill>
                  <a:schemeClr val="bg1"/>
                </a:solidFill>
              </a:rPr>
              <a:t> of the Dijon LocJam - Sharing of </a:t>
            </a:r>
            <a:r>
              <a:rPr lang="fr-FR" sz="2800" i="1" dirty="0" err="1">
                <a:solidFill>
                  <a:schemeClr val="bg1"/>
                </a:solidFill>
              </a:rPr>
              <a:t>views</a:t>
            </a:r>
            <a:r>
              <a:rPr lang="fr-FR" sz="2800" i="1" dirty="0">
                <a:solidFill>
                  <a:schemeClr val="bg1"/>
                </a:solidFill>
              </a:rPr>
              <a:t> on YakYak </a:t>
            </a:r>
            <a:r>
              <a:rPr lang="fr-FR" sz="2800" i="1" dirty="0" err="1">
                <a:solidFill>
                  <a:schemeClr val="bg1"/>
                </a:solidFill>
              </a:rPr>
              <a:t>jams</a:t>
            </a:r>
            <a:endParaRPr lang="en-GB" sz="2800" i="1" dirty="0">
              <a:solidFill>
                <a:schemeClr val="bg1"/>
              </a:solidFill>
            </a:endParaRPr>
          </a:p>
        </p:txBody>
      </p:sp>
      <p:sp>
        <p:nvSpPr>
          <p:cNvPr id="3" name="TextBox 2">
            <a:extLst>
              <a:ext uri="{FF2B5EF4-FFF2-40B4-BE49-F238E27FC236}">
                <a16:creationId xmlns:a16="http://schemas.microsoft.com/office/drawing/2014/main" id="{36E119D7-9452-4ACA-839A-B6304457530E}"/>
              </a:ext>
            </a:extLst>
          </p:cNvPr>
          <p:cNvSpPr txBox="1"/>
          <p:nvPr/>
        </p:nvSpPr>
        <p:spPr>
          <a:xfrm>
            <a:off x="2647023" y="4767515"/>
            <a:ext cx="6897949" cy="800219"/>
          </a:xfrm>
          <a:prstGeom prst="rect">
            <a:avLst/>
          </a:prstGeom>
          <a:noFill/>
        </p:spPr>
        <p:txBody>
          <a:bodyPr wrap="square" rtlCol="0">
            <a:spAutoFit/>
          </a:bodyPr>
          <a:lstStyle/>
          <a:p>
            <a:pPr algn="ctr"/>
            <a:r>
              <a:rPr lang="fr-FR" sz="2800" dirty="0" err="1">
                <a:solidFill>
                  <a:schemeClr val="bg2"/>
                </a:solidFill>
              </a:rPr>
              <a:t>Presented</a:t>
            </a:r>
            <a:r>
              <a:rPr lang="fr-FR" sz="2800" dirty="0">
                <a:solidFill>
                  <a:schemeClr val="bg2"/>
                </a:solidFill>
              </a:rPr>
              <a:t> by Alexis Barroso (</a:t>
            </a:r>
            <a:r>
              <a:rPr lang="fr-FR" sz="2800" dirty="0" err="1">
                <a:solidFill>
                  <a:schemeClr val="bg2"/>
                </a:solidFill>
              </a:rPr>
              <a:t>EtoF</a:t>
            </a:r>
            <a:r>
              <a:rPr lang="fr-FR" sz="2800" dirty="0">
                <a:solidFill>
                  <a:schemeClr val="bg2"/>
                </a:solidFill>
              </a:rPr>
              <a:t>)</a:t>
            </a:r>
            <a:endParaRPr lang="en-GB" sz="2800" dirty="0">
              <a:solidFill>
                <a:schemeClr val="bg2"/>
              </a:solidFill>
            </a:endParaRPr>
          </a:p>
          <a:p>
            <a:endParaRPr lang="en-GB" dirty="0"/>
          </a:p>
        </p:txBody>
      </p:sp>
    </p:spTree>
    <p:extLst>
      <p:ext uri="{BB962C8B-B14F-4D97-AF65-F5344CB8AC3E}">
        <p14:creationId xmlns:p14="http://schemas.microsoft.com/office/powerpoint/2010/main" val="51234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85698-5728-49E8-9E19-01CC50184D46}"/>
              </a:ext>
            </a:extLst>
          </p:cNvPr>
          <p:cNvSpPr>
            <a:spLocks noGrp="1"/>
          </p:cNvSpPr>
          <p:nvPr>
            <p:ph type="title"/>
          </p:nvPr>
        </p:nvSpPr>
        <p:spPr>
          <a:xfrm>
            <a:off x="838200" y="-7737"/>
            <a:ext cx="10515600" cy="1325563"/>
          </a:xfrm>
        </p:spPr>
        <p:txBody>
          <a:bodyPr>
            <a:normAutofit/>
          </a:bodyPr>
          <a:lstStyle/>
          <a:p>
            <a:pPr algn="ctr"/>
            <a:r>
              <a:rPr lang="fr-FR" sz="4300" b="1" dirty="0">
                <a:solidFill>
                  <a:schemeClr val="bg1"/>
                </a:solidFill>
              </a:rPr>
              <a:t>About the </a:t>
            </a:r>
            <a:r>
              <a:rPr lang="fr-FR" sz="4300" b="1" dirty="0" err="1">
                <a:solidFill>
                  <a:schemeClr val="bg1"/>
                </a:solidFill>
              </a:rPr>
              <a:t>testing</a:t>
            </a:r>
            <a:r>
              <a:rPr lang="fr-FR" sz="4300" b="1" dirty="0">
                <a:solidFill>
                  <a:schemeClr val="bg1"/>
                </a:solidFill>
              </a:rPr>
              <a:t> and </a:t>
            </a:r>
            <a:r>
              <a:rPr lang="fr-FR" sz="4300" b="1" dirty="0" err="1">
                <a:solidFill>
                  <a:schemeClr val="bg1"/>
                </a:solidFill>
              </a:rPr>
              <a:t>implementation</a:t>
            </a:r>
            <a:r>
              <a:rPr lang="fr-FR" sz="4300" b="1" dirty="0">
                <a:solidFill>
                  <a:schemeClr val="bg1"/>
                </a:solidFill>
              </a:rPr>
              <a:t> process</a:t>
            </a:r>
            <a:endParaRPr lang="en-GB" sz="4300" b="1" dirty="0">
              <a:solidFill>
                <a:schemeClr val="bg1"/>
              </a:solidFill>
            </a:endParaRPr>
          </a:p>
        </p:txBody>
      </p:sp>
      <p:sp>
        <p:nvSpPr>
          <p:cNvPr id="3" name="Content Placeholder 2">
            <a:extLst>
              <a:ext uri="{FF2B5EF4-FFF2-40B4-BE49-F238E27FC236}">
                <a16:creationId xmlns:a16="http://schemas.microsoft.com/office/drawing/2014/main" id="{41B28AE2-4E7F-41F1-9AF0-1CD54F9762AA}"/>
              </a:ext>
            </a:extLst>
          </p:cNvPr>
          <p:cNvSpPr>
            <a:spLocks noGrp="1"/>
          </p:cNvSpPr>
          <p:nvPr>
            <p:ph idx="1"/>
          </p:nvPr>
        </p:nvSpPr>
        <p:spPr/>
        <p:txBody>
          <a:bodyPr/>
          <a:lstStyle/>
          <a:p>
            <a:r>
              <a:rPr lang="fr-FR" dirty="0" err="1">
                <a:solidFill>
                  <a:schemeClr val="bg1"/>
                </a:solidFill>
              </a:rPr>
              <a:t>Testing</a:t>
            </a:r>
            <a:r>
              <a:rPr lang="fr-FR" dirty="0">
                <a:solidFill>
                  <a:schemeClr val="bg1"/>
                </a:solidFill>
              </a:rPr>
              <a:t>/</a:t>
            </a:r>
            <a:r>
              <a:rPr lang="fr-FR" dirty="0" err="1">
                <a:solidFill>
                  <a:schemeClr val="bg1"/>
                </a:solidFill>
              </a:rPr>
              <a:t>implementation</a:t>
            </a:r>
            <a:r>
              <a:rPr lang="fr-FR" dirty="0">
                <a:solidFill>
                  <a:schemeClr val="bg1"/>
                </a:solidFill>
              </a:rPr>
              <a:t> </a:t>
            </a:r>
            <a:r>
              <a:rPr lang="fr-FR" dirty="0" err="1">
                <a:solidFill>
                  <a:schemeClr val="bg1"/>
                </a:solidFill>
              </a:rPr>
              <a:t>tool</a:t>
            </a:r>
            <a:r>
              <a:rPr lang="fr-FR" dirty="0">
                <a:solidFill>
                  <a:schemeClr val="bg1"/>
                </a:solidFill>
              </a:rPr>
              <a:t> </a:t>
            </a:r>
            <a:r>
              <a:rPr lang="fr-FR" dirty="0" err="1">
                <a:solidFill>
                  <a:schemeClr val="bg1"/>
                </a:solidFill>
              </a:rPr>
              <a:t>used</a:t>
            </a:r>
            <a:r>
              <a:rPr lang="fr-FR" dirty="0">
                <a:solidFill>
                  <a:schemeClr val="bg1"/>
                </a:solidFill>
              </a:rPr>
              <a:t> : Construct3</a:t>
            </a:r>
            <a:endParaRPr lang="en-GB" dirty="0">
              <a:solidFill>
                <a:schemeClr val="bg1"/>
              </a:solidFill>
            </a:endParaRPr>
          </a:p>
        </p:txBody>
      </p:sp>
      <p:pic>
        <p:nvPicPr>
          <p:cNvPr id="5" name="Picture 4">
            <a:extLst>
              <a:ext uri="{FF2B5EF4-FFF2-40B4-BE49-F238E27FC236}">
                <a16:creationId xmlns:a16="http://schemas.microsoft.com/office/drawing/2014/main" id="{6311833C-C709-4BA9-9B07-A9F9A7E39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4" y="3148013"/>
            <a:ext cx="3381375" cy="3028950"/>
          </a:xfrm>
          <a:prstGeom prst="rect">
            <a:avLst/>
          </a:prstGeom>
        </p:spPr>
      </p:pic>
      <p:pic>
        <p:nvPicPr>
          <p:cNvPr id="7" name="Picture 6">
            <a:extLst>
              <a:ext uri="{FF2B5EF4-FFF2-40B4-BE49-F238E27FC236}">
                <a16:creationId xmlns:a16="http://schemas.microsoft.com/office/drawing/2014/main" id="{E8EE0EC8-012C-4901-B1E3-885322D538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1" y="2549236"/>
            <a:ext cx="7995896" cy="3943639"/>
          </a:xfrm>
          <a:prstGeom prst="rect">
            <a:avLst/>
          </a:prstGeom>
        </p:spPr>
      </p:pic>
    </p:spTree>
    <p:extLst>
      <p:ext uri="{BB962C8B-B14F-4D97-AF65-F5344CB8AC3E}">
        <p14:creationId xmlns:p14="http://schemas.microsoft.com/office/powerpoint/2010/main" val="1479250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CA954-6A9A-4B23-B5EB-4DAB5013DC7F}"/>
              </a:ext>
            </a:extLst>
          </p:cNvPr>
          <p:cNvSpPr>
            <a:spLocks noGrp="1"/>
          </p:cNvSpPr>
          <p:nvPr>
            <p:ph type="title"/>
          </p:nvPr>
        </p:nvSpPr>
        <p:spPr>
          <a:xfrm>
            <a:off x="838200" y="51962"/>
            <a:ext cx="10515600" cy="1325563"/>
          </a:xfrm>
        </p:spPr>
        <p:txBody>
          <a:bodyPr/>
          <a:lstStyle/>
          <a:p>
            <a:pPr algn="ctr"/>
            <a:r>
              <a:rPr lang="fr-FR" b="1" dirty="0" err="1">
                <a:solidFill>
                  <a:schemeClr val="bg1"/>
                </a:solidFill>
              </a:rPr>
              <a:t>Register</a:t>
            </a:r>
            <a:r>
              <a:rPr lang="fr-FR" b="1" dirty="0">
                <a:solidFill>
                  <a:schemeClr val="bg1"/>
                </a:solidFill>
              </a:rPr>
              <a:t> of speech</a:t>
            </a:r>
            <a:endParaRPr lang="en-GB" b="1" dirty="0"/>
          </a:p>
        </p:txBody>
      </p:sp>
      <p:sp>
        <p:nvSpPr>
          <p:cNvPr id="3" name="Content Placeholder 2">
            <a:extLst>
              <a:ext uri="{FF2B5EF4-FFF2-40B4-BE49-F238E27FC236}">
                <a16:creationId xmlns:a16="http://schemas.microsoft.com/office/drawing/2014/main" id="{50B1D51C-9909-44E2-9805-901430FD147F}"/>
              </a:ext>
            </a:extLst>
          </p:cNvPr>
          <p:cNvSpPr>
            <a:spLocks noGrp="1"/>
          </p:cNvSpPr>
          <p:nvPr>
            <p:ph idx="1"/>
          </p:nvPr>
        </p:nvSpPr>
        <p:spPr>
          <a:xfrm>
            <a:off x="426128" y="1652921"/>
            <a:ext cx="10927672" cy="4351338"/>
          </a:xfrm>
        </p:spPr>
        <p:txBody>
          <a:bodyPr>
            <a:normAutofit fontScale="85000" lnSpcReduction="20000"/>
          </a:bodyPr>
          <a:lstStyle/>
          <a:p>
            <a:pPr marL="0" indent="0">
              <a:buNone/>
            </a:pPr>
            <a:r>
              <a:rPr lang="fr-FR" dirty="0" err="1">
                <a:solidFill>
                  <a:schemeClr val="bg1"/>
                </a:solidFill>
              </a:rPr>
              <a:t>We</a:t>
            </a:r>
            <a:r>
              <a:rPr lang="fr-FR" dirty="0">
                <a:solidFill>
                  <a:schemeClr val="bg1"/>
                </a:solidFill>
              </a:rPr>
              <a:t> </a:t>
            </a:r>
            <a:r>
              <a:rPr lang="en-US" dirty="0">
                <a:solidFill>
                  <a:schemeClr val="bg1"/>
                </a:solidFill>
              </a:rPr>
              <a:t>defined</a:t>
            </a:r>
            <a:r>
              <a:rPr lang="fr-FR" dirty="0">
                <a:solidFill>
                  <a:schemeClr val="bg1"/>
                </a:solidFill>
              </a:rPr>
              <a:t> 4 main </a:t>
            </a:r>
            <a:r>
              <a:rPr lang="fr-FR" dirty="0" err="1">
                <a:solidFill>
                  <a:schemeClr val="bg1"/>
                </a:solidFill>
              </a:rPr>
              <a:t>personality</a:t>
            </a:r>
            <a:r>
              <a:rPr lang="fr-FR" dirty="0">
                <a:solidFill>
                  <a:schemeClr val="bg1"/>
                </a:solidFill>
              </a:rPr>
              <a:t> types:</a:t>
            </a:r>
          </a:p>
          <a:p>
            <a:pPr marL="0" indent="0">
              <a:buNone/>
            </a:pPr>
            <a:endParaRPr lang="fr-FR" dirty="0">
              <a:solidFill>
                <a:schemeClr val="bg1"/>
              </a:solidFill>
            </a:endParaRPr>
          </a:p>
          <a:p>
            <a:pPr marL="0" indent="0">
              <a:buNone/>
            </a:pPr>
            <a:endParaRPr lang="fr-FR" dirty="0">
              <a:solidFill>
                <a:schemeClr val="bg1"/>
              </a:solidFill>
            </a:endParaRPr>
          </a:p>
          <a:p>
            <a:pPr marL="0" indent="0">
              <a:buNone/>
            </a:pPr>
            <a:r>
              <a:rPr lang="fr-FR" dirty="0">
                <a:solidFill>
                  <a:schemeClr val="bg1"/>
                </a:solidFill>
              </a:rPr>
              <a:t>1) Informal speech (</a:t>
            </a:r>
            <a:r>
              <a:rPr lang="fr-FR" dirty="0" err="1">
                <a:solidFill>
                  <a:schemeClr val="bg1"/>
                </a:solidFill>
              </a:rPr>
              <a:t>villagers</a:t>
            </a:r>
            <a:r>
              <a:rPr lang="fr-FR" dirty="0">
                <a:solidFill>
                  <a:schemeClr val="bg1"/>
                </a:solidFill>
              </a:rPr>
              <a:t>)</a:t>
            </a:r>
          </a:p>
          <a:p>
            <a:pPr marL="0" indent="0">
              <a:buNone/>
            </a:pPr>
            <a:endParaRPr lang="fr-FR" dirty="0">
              <a:solidFill>
                <a:schemeClr val="bg1"/>
              </a:solidFill>
            </a:endParaRPr>
          </a:p>
          <a:p>
            <a:pPr marL="0" indent="0">
              <a:buNone/>
            </a:pPr>
            <a:r>
              <a:rPr lang="fr-FR" dirty="0">
                <a:solidFill>
                  <a:schemeClr val="bg1"/>
                </a:solidFill>
              </a:rPr>
              <a:t>2) Informal speech + </a:t>
            </a:r>
            <a:r>
              <a:rPr lang="fr-FR" dirty="0" err="1">
                <a:solidFill>
                  <a:schemeClr val="bg1"/>
                </a:solidFill>
              </a:rPr>
              <a:t>childish</a:t>
            </a:r>
            <a:r>
              <a:rPr lang="fr-FR" dirty="0">
                <a:solidFill>
                  <a:schemeClr val="bg1"/>
                </a:solidFill>
              </a:rPr>
              <a:t> (main </a:t>
            </a:r>
            <a:r>
              <a:rPr lang="fr-FR" dirty="0" err="1">
                <a:solidFill>
                  <a:schemeClr val="bg1"/>
                </a:solidFill>
              </a:rPr>
              <a:t>character</a:t>
            </a:r>
            <a:r>
              <a:rPr lang="fr-FR" dirty="0">
                <a:solidFill>
                  <a:schemeClr val="bg1"/>
                </a:solidFill>
              </a:rPr>
              <a:t>)</a:t>
            </a:r>
          </a:p>
          <a:p>
            <a:pPr marL="0" indent="0">
              <a:buNone/>
            </a:pPr>
            <a:endParaRPr lang="fr-FR" dirty="0">
              <a:solidFill>
                <a:schemeClr val="bg1"/>
              </a:solidFill>
            </a:endParaRPr>
          </a:p>
          <a:p>
            <a:pPr marL="0" indent="0">
              <a:buNone/>
            </a:pPr>
            <a:r>
              <a:rPr lang="en-US" dirty="0">
                <a:solidFill>
                  <a:schemeClr val="bg1"/>
                </a:solidFill>
              </a:rPr>
              <a:t>3) Formal language (divinities)</a:t>
            </a:r>
          </a:p>
          <a:p>
            <a:pPr marL="0" indent="0">
              <a:buNone/>
            </a:pPr>
            <a:endParaRPr lang="en-US" dirty="0">
              <a:solidFill>
                <a:schemeClr val="bg1"/>
              </a:solidFill>
            </a:endParaRPr>
          </a:p>
          <a:p>
            <a:pPr marL="0" indent="0">
              <a:buNone/>
            </a:pPr>
            <a:r>
              <a:rPr lang="en-US" dirty="0">
                <a:solidFill>
                  <a:schemeClr val="bg1"/>
                </a:solidFill>
              </a:rPr>
              <a:t>4) Rough language for the soldiers</a:t>
            </a:r>
          </a:p>
          <a:p>
            <a:pPr marL="0" indent="0">
              <a:buNone/>
            </a:pPr>
            <a:r>
              <a:rPr lang="en-US" dirty="0">
                <a:solidFill>
                  <a:schemeClr val="bg1"/>
                </a:solidFill>
              </a:rPr>
              <a:t>      Except one of them</a:t>
            </a:r>
          </a:p>
          <a:p>
            <a:pPr marL="0" indent="0">
              <a:buNone/>
            </a:pPr>
            <a:endParaRPr lang="en-US" dirty="0">
              <a:solidFill>
                <a:schemeClr val="bg1"/>
              </a:solidFill>
            </a:endParaRPr>
          </a:p>
          <a:p>
            <a:pPr marL="514350" indent="-514350">
              <a:buAutoNum type="arabicParenR"/>
            </a:pPr>
            <a:endParaRPr lang="en-GB" dirty="0">
              <a:solidFill>
                <a:schemeClr val="bg1"/>
              </a:solidFill>
            </a:endParaRPr>
          </a:p>
        </p:txBody>
      </p:sp>
      <p:pic>
        <p:nvPicPr>
          <p:cNvPr id="4" name="Picture 3">
            <a:extLst>
              <a:ext uri="{FF2B5EF4-FFF2-40B4-BE49-F238E27FC236}">
                <a16:creationId xmlns:a16="http://schemas.microsoft.com/office/drawing/2014/main" id="{70C022F2-F87B-4FBF-93E8-1D018520112A}"/>
              </a:ext>
            </a:extLst>
          </p:cNvPr>
          <p:cNvPicPr>
            <a:picLocks noChangeAspect="1"/>
          </p:cNvPicPr>
          <p:nvPr/>
        </p:nvPicPr>
        <p:blipFill>
          <a:blip r:embed="rId2"/>
          <a:stretch>
            <a:fillRect/>
          </a:stretch>
        </p:blipFill>
        <p:spPr>
          <a:xfrm>
            <a:off x="7263487" y="2799509"/>
            <a:ext cx="1281293" cy="1258982"/>
          </a:xfrm>
          <a:prstGeom prst="rect">
            <a:avLst/>
          </a:prstGeom>
        </p:spPr>
      </p:pic>
      <p:pic>
        <p:nvPicPr>
          <p:cNvPr id="5" name="Picture 4">
            <a:extLst>
              <a:ext uri="{FF2B5EF4-FFF2-40B4-BE49-F238E27FC236}">
                <a16:creationId xmlns:a16="http://schemas.microsoft.com/office/drawing/2014/main" id="{2345C7BA-82A4-4562-ABD4-B3840A3A834D}"/>
              </a:ext>
            </a:extLst>
          </p:cNvPr>
          <p:cNvPicPr>
            <a:picLocks noChangeAspect="1"/>
          </p:cNvPicPr>
          <p:nvPr/>
        </p:nvPicPr>
        <p:blipFill>
          <a:blip r:embed="rId3"/>
          <a:stretch>
            <a:fillRect/>
          </a:stretch>
        </p:blipFill>
        <p:spPr>
          <a:xfrm>
            <a:off x="6859907" y="4199260"/>
            <a:ext cx="2563098" cy="1804999"/>
          </a:xfrm>
          <a:prstGeom prst="rect">
            <a:avLst/>
          </a:prstGeom>
        </p:spPr>
      </p:pic>
      <p:pic>
        <p:nvPicPr>
          <p:cNvPr id="6" name="Picture 5">
            <a:extLst>
              <a:ext uri="{FF2B5EF4-FFF2-40B4-BE49-F238E27FC236}">
                <a16:creationId xmlns:a16="http://schemas.microsoft.com/office/drawing/2014/main" id="{62F6A8B9-EF23-493F-99F0-84CBC7FB56A4}"/>
              </a:ext>
            </a:extLst>
          </p:cNvPr>
          <p:cNvPicPr>
            <a:picLocks noChangeAspect="1"/>
          </p:cNvPicPr>
          <p:nvPr/>
        </p:nvPicPr>
        <p:blipFill>
          <a:blip r:embed="rId4"/>
          <a:stretch>
            <a:fillRect/>
          </a:stretch>
        </p:blipFill>
        <p:spPr>
          <a:xfrm>
            <a:off x="9548918" y="4177071"/>
            <a:ext cx="2421920" cy="1827188"/>
          </a:xfrm>
          <a:prstGeom prst="rect">
            <a:avLst/>
          </a:prstGeom>
        </p:spPr>
      </p:pic>
      <p:pic>
        <p:nvPicPr>
          <p:cNvPr id="7" name="Picture 6">
            <a:extLst>
              <a:ext uri="{FF2B5EF4-FFF2-40B4-BE49-F238E27FC236}">
                <a16:creationId xmlns:a16="http://schemas.microsoft.com/office/drawing/2014/main" id="{E9338F9D-5918-488E-9DD7-B164E67D7E35}"/>
              </a:ext>
            </a:extLst>
          </p:cNvPr>
          <p:cNvPicPr>
            <a:picLocks noChangeAspect="1"/>
          </p:cNvPicPr>
          <p:nvPr/>
        </p:nvPicPr>
        <p:blipFill>
          <a:blip r:embed="rId5"/>
          <a:stretch>
            <a:fillRect/>
          </a:stretch>
        </p:blipFill>
        <p:spPr>
          <a:xfrm>
            <a:off x="4084496" y="5423527"/>
            <a:ext cx="1275990" cy="1266348"/>
          </a:xfrm>
          <a:prstGeom prst="rect">
            <a:avLst/>
          </a:prstGeom>
        </p:spPr>
      </p:pic>
      <p:pic>
        <p:nvPicPr>
          <p:cNvPr id="9" name="Picture 8">
            <a:extLst>
              <a:ext uri="{FF2B5EF4-FFF2-40B4-BE49-F238E27FC236}">
                <a16:creationId xmlns:a16="http://schemas.microsoft.com/office/drawing/2014/main" id="{F4553947-231B-4BBC-A718-AE63DD9D80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6399" y="5427248"/>
            <a:ext cx="1247595" cy="1262627"/>
          </a:xfrm>
          <a:prstGeom prst="rect">
            <a:avLst/>
          </a:prstGeom>
        </p:spPr>
      </p:pic>
      <p:pic>
        <p:nvPicPr>
          <p:cNvPr id="10" name="Picture 9">
            <a:extLst>
              <a:ext uri="{FF2B5EF4-FFF2-40B4-BE49-F238E27FC236}">
                <a16:creationId xmlns:a16="http://schemas.microsoft.com/office/drawing/2014/main" id="{10A09B42-E384-4264-9644-0C5942D177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4469" y="2044809"/>
            <a:ext cx="1281292" cy="1271765"/>
          </a:xfrm>
          <a:prstGeom prst="rect">
            <a:avLst/>
          </a:prstGeom>
        </p:spPr>
      </p:pic>
      <p:pic>
        <p:nvPicPr>
          <p:cNvPr id="12" name="Picture 11">
            <a:extLst>
              <a:ext uri="{FF2B5EF4-FFF2-40B4-BE49-F238E27FC236}">
                <a16:creationId xmlns:a16="http://schemas.microsoft.com/office/drawing/2014/main" id="{100651C3-D102-465C-BB62-7B0C7B9488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9964" y="2026565"/>
            <a:ext cx="1195554" cy="1281291"/>
          </a:xfrm>
          <a:prstGeom prst="rect">
            <a:avLst/>
          </a:prstGeom>
        </p:spPr>
      </p:pic>
    </p:spTree>
    <p:extLst>
      <p:ext uri="{BB962C8B-B14F-4D97-AF65-F5344CB8AC3E}">
        <p14:creationId xmlns:p14="http://schemas.microsoft.com/office/powerpoint/2010/main" val="157312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52B2-156E-4DDD-BA95-195F393C0CB5}"/>
              </a:ext>
            </a:extLst>
          </p:cNvPr>
          <p:cNvSpPr>
            <a:spLocks noGrp="1"/>
          </p:cNvSpPr>
          <p:nvPr>
            <p:ph type="title"/>
          </p:nvPr>
        </p:nvSpPr>
        <p:spPr>
          <a:xfrm>
            <a:off x="778697" y="3504"/>
            <a:ext cx="10515600" cy="1325563"/>
          </a:xfrm>
        </p:spPr>
        <p:txBody>
          <a:bodyPr/>
          <a:lstStyle/>
          <a:p>
            <a:pPr algn="ctr"/>
            <a:r>
              <a:rPr lang="fr-FR" b="1" dirty="0">
                <a:solidFill>
                  <a:schemeClr val="bg1"/>
                </a:solidFill>
              </a:rPr>
              <a:t>Tutoiement and vouvoiement</a:t>
            </a:r>
            <a:endParaRPr lang="en-GB" b="1" dirty="0">
              <a:solidFill>
                <a:schemeClr val="bg1"/>
              </a:solidFill>
            </a:endParaRPr>
          </a:p>
        </p:txBody>
      </p:sp>
      <p:pic>
        <p:nvPicPr>
          <p:cNvPr id="5" name="Picture 4">
            <a:extLst>
              <a:ext uri="{FF2B5EF4-FFF2-40B4-BE49-F238E27FC236}">
                <a16:creationId xmlns:a16="http://schemas.microsoft.com/office/drawing/2014/main" id="{784D55F3-76FE-490F-A42E-6576C4573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983235" y="3430589"/>
            <a:ext cx="1008425" cy="992730"/>
          </a:xfrm>
          <a:prstGeom prst="rect">
            <a:avLst/>
          </a:prstGeom>
        </p:spPr>
      </p:pic>
      <p:pic>
        <p:nvPicPr>
          <p:cNvPr id="7" name="Picture 6">
            <a:extLst>
              <a:ext uri="{FF2B5EF4-FFF2-40B4-BE49-F238E27FC236}">
                <a16:creationId xmlns:a16="http://schemas.microsoft.com/office/drawing/2014/main" id="{EDF8F8E3-1698-4562-8ACF-3C944C703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59" y="1146336"/>
            <a:ext cx="1008425" cy="1129771"/>
          </a:xfrm>
          <a:prstGeom prst="rect">
            <a:avLst/>
          </a:prstGeom>
        </p:spPr>
      </p:pic>
      <p:pic>
        <p:nvPicPr>
          <p:cNvPr id="9" name="Picture 8">
            <a:extLst>
              <a:ext uri="{FF2B5EF4-FFF2-40B4-BE49-F238E27FC236}">
                <a16:creationId xmlns:a16="http://schemas.microsoft.com/office/drawing/2014/main" id="{42B79C41-23AA-4599-9A17-B9E0F9E9A7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84" y="2328711"/>
            <a:ext cx="979900" cy="961686"/>
          </a:xfrm>
          <a:prstGeom prst="rect">
            <a:avLst/>
          </a:prstGeom>
        </p:spPr>
      </p:pic>
      <p:pic>
        <p:nvPicPr>
          <p:cNvPr id="11" name="Picture 10">
            <a:extLst>
              <a:ext uri="{FF2B5EF4-FFF2-40B4-BE49-F238E27FC236}">
                <a16:creationId xmlns:a16="http://schemas.microsoft.com/office/drawing/2014/main" id="{8F43509B-7F5C-4FB7-85BE-15BE475C72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85" y="3372996"/>
            <a:ext cx="979900" cy="1058128"/>
          </a:xfrm>
          <a:prstGeom prst="rect">
            <a:avLst/>
          </a:prstGeom>
        </p:spPr>
      </p:pic>
      <p:pic>
        <p:nvPicPr>
          <p:cNvPr id="13" name="Picture 12">
            <a:extLst>
              <a:ext uri="{FF2B5EF4-FFF2-40B4-BE49-F238E27FC236}">
                <a16:creationId xmlns:a16="http://schemas.microsoft.com/office/drawing/2014/main" id="{38712B42-EA41-4A81-AF82-F98FC0ED53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860" y="4510532"/>
            <a:ext cx="1025104" cy="1017482"/>
          </a:xfrm>
          <a:prstGeom prst="rect">
            <a:avLst/>
          </a:prstGeom>
        </p:spPr>
      </p:pic>
      <p:pic>
        <p:nvPicPr>
          <p:cNvPr id="15" name="Picture 14">
            <a:extLst>
              <a:ext uri="{FF2B5EF4-FFF2-40B4-BE49-F238E27FC236}">
                <a16:creationId xmlns:a16="http://schemas.microsoft.com/office/drawing/2014/main" id="{A838C488-D751-4882-A76C-F7CF8F3A7F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859" y="5607422"/>
            <a:ext cx="1025105" cy="1098618"/>
          </a:xfrm>
          <a:prstGeom prst="rect">
            <a:avLst/>
          </a:prstGeom>
        </p:spPr>
      </p:pic>
      <p:pic>
        <p:nvPicPr>
          <p:cNvPr id="17" name="Picture 16">
            <a:extLst>
              <a:ext uri="{FF2B5EF4-FFF2-40B4-BE49-F238E27FC236}">
                <a16:creationId xmlns:a16="http://schemas.microsoft.com/office/drawing/2014/main" id="{36729D27-8EF0-4376-9B81-95D52C0C45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36497" y="1157254"/>
            <a:ext cx="926089" cy="918797"/>
          </a:xfrm>
          <a:prstGeom prst="rect">
            <a:avLst/>
          </a:prstGeom>
        </p:spPr>
      </p:pic>
      <p:pic>
        <p:nvPicPr>
          <p:cNvPr id="19" name="Picture 18">
            <a:extLst>
              <a:ext uri="{FF2B5EF4-FFF2-40B4-BE49-F238E27FC236}">
                <a16:creationId xmlns:a16="http://schemas.microsoft.com/office/drawing/2014/main" id="{BB56F9CB-FFFF-4F25-87D2-7679D7A110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2686" y="2139607"/>
            <a:ext cx="979900" cy="991706"/>
          </a:xfrm>
          <a:prstGeom prst="rect">
            <a:avLst/>
          </a:prstGeom>
        </p:spPr>
      </p:pic>
      <p:pic>
        <p:nvPicPr>
          <p:cNvPr id="21" name="Picture 20">
            <a:extLst>
              <a:ext uri="{FF2B5EF4-FFF2-40B4-BE49-F238E27FC236}">
                <a16:creationId xmlns:a16="http://schemas.microsoft.com/office/drawing/2014/main" id="{C8AF7FDB-1721-46BB-B9C6-F456F692EB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2685" y="5655451"/>
            <a:ext cx="979901" cy="930717"/>
          </a:xfrm>
          <a:prstGeom prst="rect">
            <a:avLst/>
          </a:prstGeom>
        </p:spPr>
      </p:pic>
      <p:pic>
        <p:nvPicPr>
          <p:cNvPr id="23" name="Picture 22">
            <a:extLst>
              <a:ext uri="{FF2B5EF4-FFF2-40B4-BE49-F238E27FC236}">
                <a16:creationId xmlns:a16="http://schemas.microsoft.com/office/drawing/2014/main" id="{2BA93923-5006-4D39-963E-B08016642D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82686" y="3210840"/>
            <a:ext cx="979900" cy="1188224"/>
          </a:xfrm>
          <a:prstGeom prst="rect">
            <a:avLst/>
          </a:prstGeom>
        </p:spPr>
      </p:pic>
      <p:pic>
        <p:nvPicPr>
          <p:cNvPr id="25" name="Picture 24">
            <a:extLst>
              <a:ext uri="{FF2B5EF4-FFF2-40B4-BE49-F238E27FC236}">
                <a16:creationId xmlns:a16="http://schemas.microsoft.com/office/drawing/2014/main" id="{82EBFEFA-3A63-4C6A-8F47-4032C1C03D1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82686" y="4437171"/>
            <a:ext cx="979900" cy="1143753"/>
          </a:xfrm>
          <a:prstGeom prst="rect">
            <a:avLst/>
          </a:prstGeom>
        </p:spPr>
      </p:pic>
      <p:pic>
        <p:nvPicPr>
          <p:cNvPr id="29" name="Picture 28">
            <a:extLst>
              <a:ext uri="{FF2B5EF4-FFF2-40B4-BE49-F238E27FC236}">
                <a16:creationId xmlns:a16="http://schemas.microsoft.com/office/drawing/2014/main" id="{85CC9784-65AD-49F5-A952-F72563639BF5}"/>
              </a:ext>
            </a:extLst>
          </p:cNvPr>
          <p:cNvPicPr>
            <a:picLocks noChangeAspect="1"/>
          </p:cNvPicPr>
          <p:nvPr/>
        </p:nvPicPr>
        <p:blipFill>
          <a:blip r:embed="rId13"/>
          <a:stretch>
            <a:fillRect/>
          </a:stretch>
        </p:blipFill>
        <p:spPr>
          <a:xfrm>
            <a:off x="9670274" y="3258826"/>
            <a:ext cx="1005927" cy="993734"/>
          </a:xfrm>
          <a:prstGeom prst="rect">
            <a:avLst/>
          </a:prstGeom>
        </p:spPr>
      </p:pic>
      <p:sp>
        <p:nvSpPr>
          <p:cNvPr id="4" name="Arrow: Right 3">
            <a:extLst>
              <a:ext uri="{FF2B5EF4-FFF2-40B4-BE49-F238E27FC236}">
                <a16:creationId xmlns:a16="http://schemas.microsoft.com/office/drawing/2014/main" id="{18366B2A-2DF9-4AA4-A1E6-17C103B1998B}"/>
              </a:ext>
            </a:extLst>
          </p:cNvPr>
          <p:cNvSpPr/>
          <p:nvPr/>
        </p:nvSpPr>
        <p:spPr>
          <a:xfrm>
            <a:off x="1875909" y="1217730"/>
            <a:ext cx="1544715" cy="4407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tu</a:t>
            </a:r>
            <a:endParaRPr lang="en-GB" dirty="0"/>
          </a:p>
        </p:txBody>
      </p:sp>
      <p:pic>
        <p:nvPicPr>
          <p:cNvPr id="6" name="Picture 5">
            <a:extLst>
              <a:ext uri="{FF2B5EF4-FFF2-40B4-BE49-F238E27FC236}">
                <a16:creationId xmlns:a16="http://schemas.microsoft.com/office/drawing/2014/main" id="{2EEAECA7-D748-488D-BC26-E587875408AD}"/>
              </a:ext>
            </a:extLst>
          </p:cNvPr>
          <p:cNvPicPr>
            <a:picLocks noChangeAspect="1"/>
          </p:cNvPicPr>
          <p:nvPr/>
        </p:nvPicPr>
        <p:blipFill>
          <a:blip r:embed="rId14"/>
          <a:stretch>
            <a:fillRect/>
          </a:stretch>
        </p:blipFill>
        <p:spPr>
          <a:xfrm>
            <a:off x="1855433" y="2295623"/>
            <a:ext cx="1566808" cy="475529"/>
          </a:xfrm>
          <a:prstGeom prst="rect">
            <a:avLst/>
          </a:prstGeom>
        </p:spPr>
      </p:pic>
      <p:pic>
        <p:nvPicPr>
          <p:cNvPr id="8" name="Picture 7">
            <a:extLst>
              <a:ext uri="{FF2B5EF4-FFF2-40B4-BE49-F238E27FC236}">
                <a16:creationId xmlns:a16="http://schemas.microsoft.com/office/drawing/2014/main" id="{0C25D1AF-148F-40EE-9B5C-87EA62117207}"/>
              </a:ext>
            </a:extLst>
          </p:cNvPr>
          <p:cNvPicPr>
            <a:picLocks noChangeAspect="1"/>
          </p:cNvPicPr>
          <p:nvPr/>
        </p:nvPicPr>
        <p:blipFill>
          <a:blip r:embed="rId14"/>
          <a:stretch>
            <a:fillRect/>
          </a:stretch>
        </p:blipFill>
        <p:spPr>
          <a:xfrm>
            <a:off x="1833340" y="4510532"/>
            <a:ext cx="1566808" cy="475529"/>
          </a:xfrm>
          <a:prstGeom prst="rect">
            <a:avLst/>
          </a:prstGeom>
        </p:spPr>
      </p:pic>
      <p:pic>
        <p:nvPicPr>
          <p:cNvPr id="10" name="Picture 9">
            <a:extLst>
              <a:ext uri="{FF2B5EF4-FFF2-40B4-BE49-F238E27FC236}">
                <a16:creationId xmlns:a16="http://schemas.microsoft.com/office/drawing/2014/main" id="{FD3C8BD7-13FC-4D8A-9A3B-57AA0E7F04DF}"/>
              </a:ext>
            </a:extLst>
          </p:cNvPr>
          <p:cNvPicPr>
            <a:picLocks noChangeAspect="1"/>
          </p:cNvPicPr>
          <p:nvPr/>
        </p:nvPicPr>
        <p:blipFill>
          <a:blip r:embed="rId14"/>
          <a:stretch>
            <a:fillRect/>
          </a:stretch>
        </p:blipFill>
        <p:spPr>
          <a:xfrm>
            <a:off x="1844386" y="3388662"/>
            <a:ext cx="1566808" cy="475529"/>
          </a:xfrm>
          <a:prstGeom prst="rect">
            <a:avLst/>
          </a:prstGeom>
        </p:spPr>
      </p:pic>
      <p:pic>
        <p:nvPicPr>
          <p:cNvPr id="12" name="Picture 11">
            <a:extLst>
              <a:ext uri="{FF2B5EF4-FFF2-40B4-BE49-F238E27FC236}">
                <a16:creationId xmlns:a16="http://schemas.microsoft.com/office/drawing/2014/main" id="{15286CEC-DB35-4B62-AF8B-8826EF4C3C48}"/>
              </a:ext>
            </a:extLst>
          </p:cNvPr>
          <p:cNvPicPr>
            <a:picLocks noChangeAspect="1"/>
          </p:cNvPicPr>
          <p:nvPr/>
        </p:nvPicPr>
        <p:blipFill>
          <a:blip r:embed="rId14"/>
          <a:stretch>
            <a:fillRect/>
          </a:stretch>
        </p:blipFill>
        <p:spPr>
          <a:xfrm rot="10800000">
            <a:off x="1833339" y="1668556"/>
            <a:ext cx="1566808" cy="475529"/>
          </a:xfrm>
          <a:prstGeom prst="rect">
            <a:avLst/>
          </a:prstGeom>
        </p:spPr>
      </p:pic>
      <p:pic>
        <p:nvPicPr>
          <p:cNvPr id="14" name="Picture 13">
            <a:extLst>
              <a:ext uri="{FF2B5EF4-FFF2-40B4-BE49-F238E27FC236}">
                <a16:creationId xmlns:a16="http://schemas.microsoft.com/office/drawing/2014/main" id="{AFCFF8CC-22A4-4DB6-8457-AEA9A9070EAC}"/>
              </a:ext>
            </a:extLst>
          </p:cNvPr>
          <p:cNvPicPr>
            <a:picLocks noChangeAspect="1"/>
          </p:cNvPicPr>
          <p:nvPr/>
        </p:nvPicPr>
        <p:blipFill>
          <a:blip r:embed="rId14"/>
          <a:stretch>
            <a:fillRect/>
          </a:stretch>
        </p:blipFill>
        <p:spPr>
          <a:xfrm>
            <a:off x="1812624" y="5599134"/>
            <a:ext cx="1566808" cy="475529"/>
          </a:xfrm>
          <a:prstGeom prst="rect">
            <a:avLst/>
          </a:prstGeom>
        </p:spPr>
      </p:pic>
      <p:pic>
        <p:nvPicPr>
          <p:cNvPr id="16" name="Picture 15">
            <a:extLst>
              <a:ext uri="{FF2B5EF4-FFF2-40B4-BE49-F238E27FC236}">
                <a16:creationId xmlns:a16="http://schemas.microsoft.com/office/drawing/2014/main" id="{0FBFA1A0-BCAC-4EBC-B6E2-567399F402E9}"/>
              </a:ext>
            </a:extLst>
          </p:cNvPr>
          <p:cNvPicPr>
            <a:picLocks noChangeAspect="1"/>
          </p:cNvPicPr>
          <p:nvPr/>
        </p:nvPicPr>
        <p:blipFill>
          <a:blip r:embed="rId14"/>
          <a:stretch>
            <a:fillRect/>
          </a:stretch>
        </p:blipFill>
        <p:spPr>
          <a:xfrm>
            <a:off x="7163927" y="2174403"/>
            <a:ext cx="1566808" cy="475529"/>
          </a:xfrm>
          <a:prstGeom prst="rect">
            <a:avLst/>
          </a:prstGeom>
        </p:spPr>
      </p:pic>
      <p:pic>
        <p:nvPicPr>
          <p:cNvPr id="18" name="Picture 17">
            <a:extLst>
              <a:ext uri="{FF2B5EF4-FFF2-40B4-BE49-F238E27FC236}">
                <a16:creationId xmlns:a16="http://schemas.microsoft.com/office/drawing/2014/main" id="{5F500667-8D26-4FE9-95F1-2E9857CD3DC8}"/>
              </a:ext>
            </a:extLst>
          </p:cNvPr>
          <p:cNvPicPr>
            <a:picLocks noChangeAspect="1"/>
          </p:cNvPicPr>
          <p:nvPr/>
        </p:nvPicPr>
        <p:blipFill>
          <a:blip r:embed="rId14"/>
          <a:stretch>
            <a:fillRect/>
          </a:stretch>
        </p:blipFill>
        <p:spPr>
          <a:xfrm>
            <a:off x="7163927" y="1141123"/>
            <a:ext cx="1566808" cy="475529"/>
          </a:xfrm>
          <a:prstGeom prst="rect">
            <a:avLst/>
          </a:prstGeom>
        </p:spPr>
      </p:pic>
      <p:pic>
        <p:nvPicPr>
          <p:cNvPr id="20" name="Picture 19">
            <a:extLst>
              <a:ext uri="{FF2B5EF4-FFF2-40B4-BE49-F238E27FC236}">
                <a16:creationId xmlns:a16="http://schemas.microsoft.com/office/drawing/2014/main" id="{68B71B60-902E-49BA-9E4B-F385251AE3C6}"/>
              </a:ext>
            </a:extLst>
          </p:cNvPr>
          <p:cNvPicPr>
            <a:picLocks noChangeAspect="1"/>
          </p:cNvPicPr>
          <p:nvPr/>
        </p:nvPicPr>
        <p:blipFill>
          <a:blip r:embed="rId14"/>
          <a:stretch>
            <a:fillRect/>
          </a:stretch>
        </p:blipFill>
        <p:spPr>
          <a:xfrm>
            <a:off x="7225047" y="5636374"/>
            <a:ext cx="1566808" cy="475529"/>
          </a:xfrm>
          <a:prstGeom prst="rect">
            <a:avLst/>
          </a:prstGeom>
        </p:spPr>
      </p:pic>
      <p:pic>
        <p:nvPicPr>
          <p:cNvPr id="22" name="Picture 21">
            <a:extLst>
              <a:ext uri="{FF2B5EF4-FFF2-40B4-BE49-F238E27FC236}">
                <a16:creationId xmlns:a16="http://schemas.microsoft.com/office/drawing/2014/main" id="{2F3A075F-4E56-4DCD-8030-BE571C6C5286}"/>
              </a:ext>
            </a:extLst>
          </p:cNvPr>
          <p:cNvPicPr>
            <a:picLocks noChangeAspect="1"/>
          </p:cNvPicPr>
          <p:nvPr/>
        </p:nvPicPr>
        <p:blipFill>
          <a:blip r:embed="rId14"/>
          <a:stretch>
            <a:fillRect/>
          </a:stretch>
        </p:blipFill>
        <p:spPr>
          <a:xfrm>
            <a:off x="7163927" y="4516329"/>
            <a:ext cx="1566808" cy="475529"/>
          </a:xfrm>
          <a:prstGeom prst="rect">
            <a:avLst/>
          </a:prstGeom>
        </p:spPr>
      </p:pic>
      <p:pic>
        <p:nvPicPr>
          <p:cNvPr id="24" name="Picture 23">
            <a:extLst>
              <a:ext uri="{FF2B5EF4-FFF2-40B4-BE49-F238E27FC236}">
                <a16:creationId xmlns:a16="http://schemas.microsoft.com/office/drawing/2014/main" id="{A7794CB3-F202-4F97-B5C3-E8850D409CF8}"/>
              </a:ext>
            </a:extLst>
          </p:cNvPr>
          <p:cNvPicPr>
            <a:picLocks noChangeAspect="1"/>
          </p:cNvPicPr>
          <p:nvPr/>
        </p:nvPicPr>
        <p:blipFill>
          <a:blip r:embed="rId14"/>
          <a:stretch>
            <a:fillRect/>
          </a:stretch>
        </p:blipFill>
        <p:spPr>
          <a:xfrm>
            <a:off x="7122515" y="3329423"/>
            <a:ext cx="1566808" cy="475529"/>
          </a:xfrm>
          <a:prstGeom prst="rect">
            <a:avLst/>
          </a:prstGeom>
        </p:spPr>
      </p:pic>
      <p:pic>
        <p:nvPicPr>
          <p:cNvPr id="26" name="Picture 25">
            <a:extLst>
              <a:ext uri="{FF2B5EF4-FFF2-40B4-BE49-F238E27FC236}">
                <a16:creationId xmlns:a16="http://schemas.microsoft.com/office/drawing/2014/main" id="{4046C39D-8622-406B-9D4F-95D287269820}"/>
              </a:ext>
            </a:extLst>
          </p:cNvPr>
          <p:cNvPicPr>
            <a:picLocks noChangeAspect="1"/>
          </p:cNvPicPr>
          <p:nvPr/>
        </p:nvPicPr>
        <p:blipFill>
          <a:blip r:embed="rId15"/>
          <a:stretch>
            <a:fillRect/>
          </a:stretch>
        </p:blipFill>
        <p:spPr>
          <a:xfrm>
            <a:off x="1720023" y="6111697"/>
            <a:ext cx="1566808" cy="475529"/>
          </a:xfrm>
          <a:prstGeom prst="rect">
            <a:avLst/>
          </a:prstGeom>
        </p:spPr>
      </p:pic>
      <p:pic>
        <p:nvPicPr>
          <p:cNvPr id="27" name="Picture 26">
            <a:extLst>
              <a:ext uri="{FF2B5EF4-FFF2-40B4-BE49-F238E27FC236}">
                <a16:creationId xmlns:a16="http://schemas.microsoft.com/office/drawing/2014/main" id="{F6AE1DE9-0DDE-49D3-8354-F165766E386F}"/>
              </a:ext>
            </a:extLst>
          </p:cNvPr>
          <p:cNvPicPr>
            <a:picLocks noChangeAspect="1"/>
          </p:cNvPicPr>
          <p:nvPr/>
        </p:nvPicPr>
        <p:blipFill>
          <a:blip r:embed="rId15"/>
          <a:stretch>
            <a:fillRect/>
          </a:stretch>
        </p:blipFill>
        <p:spPr>
          <a:xfrm>
            <a:off x="1812624" y="4964135"/>
            <a:ext cx="1566808" cy="475529"/>
          </a:xfrm>
          <a:prstGeom prst="rect">
            <a:avLst/>
          </a:prstGeom>
        </p:spPr>
      </p:pic>
      <p:pic>
        <p:nvPicPr>
          <p:cNvPr id="28" name="Picture 27">
            <a:extLst>
              <a:ext uri="{FF2B5EF4-FFF2-40B4-BE49-F238E27FC236}">
                <a16:creationId xmlns:a16="http://schemas.microsoft.com/office/drawing/2014/main" id="{B87A933E-5BB5-4696-9D68-E10D397EF8E0}"/>
              </a:ext>
            </a:extLst>
          </p:cNvPr>
          <p:cNvPicPr>
            <a:picLocks noChangeAspect="1"/>
          </p:cNvPicPr>
          <p:nvPr/>
        </p:nvPicPr>
        <p:blipFill>
          <a:blip r:embed="rId15"/>
          <a:stretch>
            <a:fillRect/>
          </a:stretch>
        </p:blipFill>
        <p:spPr>
          <a:xfrm>
            <a:off x="1833339" y="3851440"/>
            <a:ext cx="1566808" cy="475529"/>
          </a:xfrm>
          <a:prstGeom prst="rect">
            <a:avLst/>
          </a:prstGeom>
        </p:spPr>
      </p:pic>
      <p:pic>
        <p:nvPicPr>
          <p:cNvPr id="30" name="Picture 29">
            <a:extLst>
              <a:ext uri="{FF2B5EF4-FFF2-40B4-BE49-F238E27FC236}">
                <a16:creationId xmlns:a16="http://schemas.microsoft.com/office/drawing/2014/main" id="{B8EAF236-FD1A-4C35-B6EC-00AAC856A946}"/>
              </a:ext>
            </a:extLst>
          </p:cNvPr>
          <p:cNvPicPr>
            <a:picLocks noChangeAspect="1"/>
          </p:cNvPicPr>
          <p:nvPr/>
        </p:nvPicPr>
        <p:blipFill>
          <a:blip r:embed="rId15"/>
          <a:stretch>
            <a:fillRect/>
          </a:stretch>
        </p:blipFill>
        <p:spPr>
          <a:xfrm>
            <a:off x="1818864" y="2751636"/>
            <a:ext cx="1566808" cy="475529"/>
          </a:xfrm>
          <a:prstGeom prst="rect">
            <a:avLst/>
          </a:prstGeom>
        </p:spPr>
      </p:pic>
      <p:sp>
        <p:nvSpPr>
          <p:cNvPr id="34" name="TextBox 33">
            <a:extLst>
              <a:ext uri="{FF2B5EF4-FFF2-40B4-BE49-F238E27FC236}">
                <a16:creationId xmlns:a16="http://schemas.microsoft.com/office/drawing/2014/main" id="{EFB12B0B-88E0-4881-8A93-08A8A06D7838}"/>
              </a:ext>
            </a:extLst>
          </p:cNvPr>
          <p:cNvSpPr txBox="1"/>
          <p:nvPr/>
        </p:nvSpPr>
        <p:spPr>
          <a:xfrm>
            <a:off x="2032987" y="2345270"/>
            <a:ext cx="1118586" cy="369332"/>
          </a:xfrm>
          <a:prstGeom prst="rect">
            <a:avLst/>
          </a:prstGeom>
          <a:noFill/>
        </p:spPr>
        <p:txBody>
          <a:bodyPr wrap="square" rtlCol="0">
            <a:spAutoFit/>
          </a:bodyPr>
          <a:lstStyle/>
          <a:p>
            <a:pPr algn="ctr"/>
            <a:r>
              <a:rPr lang="fr-FR" dirty="0">
                <a:solidFill>
                  <a:schemeClr val="bg1"/>
                </a:solidFill>
              </a:rPr>
              <a:t>tu</a:t>
            </a:r>
            <a:endParaRPr lang="en-GB" dirty="0">
              <a:solidFill>
                <a:schemeClr val="bg1"/>
              </a:solidFill>
            </a:endParaRPr>
          </a:p>
        </p:txBody>
      </p:sp>
      <p:sp>
        <p:nvSpPr>
          <p:cNvPr id="35" name="TextBox 34">
            <a:extLst>
              <a:ext uri="{FF2B5EF4-FFF2-40B4-BE49-F238E27FC236}">
                <a16:creationId xmlns:a16="http://schemas.microsoft.com/office/drawing/2014/main" id="{C02D8DA6-2A70-42A8-B445-D088ABF17791}"/>
              </a:ext>
            </a:extLst>
          </p:cNvPr>
          <p:cNvSpPr txBox="1"/>
          <p:nvPr/>
        </p:nvSpPr>
        <p:spPr>
          <a:xfrm>
            <a:off x="2016474" y="2771152"/>
            <a:ext cx="1118586" cy="369332"/>
          </a:xfrm>
          <a:prstGeom prst="rect">
            <a:avLst/>
          </a:prstGeom>
          <a:noFill/>
        </p:spPr>
        <p:txBody>
          <a:bodyPr wrap="square" rtlCol="0">
            <a:spAutoFit/>
          </a:bodyPr>
          <a:lstStyle/>
          <a:p>
            <a:pPr algn="ctr"/>
            <a:r>
              <a:rPr lang="fr-FR" dirty="0">
                <a:solidFill>
                  <a:schemeClr val="bg1"/>
                </a:solidFill>
              </a:rPr>
              <a:t>vous</a:t>
            </a:r>
            <a:endParaRPr lang="en-GB" dirty="0">
              <a:solidFill>
                <a:schemeClr val="bg1"/>
              </a:solidFill>
            </a:endParaRPr>
          </a:p>
        </p:txBody>
      </p:sp>
      <p:sp>
        <p:nvSpPr>
          <p:cNvPr id="36" name="TextBox 35">
            <a:extLst>
              <a:ext uri="{FF2B5EF4-FFF2-40B4-BE49-F238E27FC236}">
                <a16:creationId xmlns:a16="http://schemas.microsoft.com/office/drawing/2014/main" id="{E36DD8F8-A918-456D-A910-385CA5AE681F}"/>
              </a:ext>
            </a:extLst>
          </p:cNvPr>
          <p:cNvSpPr txBox="1"/>
          <p:nvPr/>
        </p:nvSpPr>
        <p:spPr>
          <a:xfrm>
            <a:off x="1944134" y="4536224"/>
            <a:ext cx="1118586" cy="369332"/>
          </a:xfrm>
          <a:prstGeom prst="rect">
            <a:avLst/>
          </a:prstGeom>
          <a:noFill/>
        </p:spPr>
        <p:txBody>
          <a:bodyPr wrap="square" rtlCol="0">
            <a:spAutoFit/>
          </a:bodyPr>
          <a:lstStyle/>
          <a:p>
            <a:pPr algn="ctr"/>
            <a:r>
              <a:rPr lang="fr-FR" dirty="0">
                <a:solidFill>
                  <a:schemeClr val="bg1"/>
                </a:solidFill>
              </a:rPr>
              <a:t>tu</a:t>
            </a:r>
            <a:endParaRPr lang="en-GB" dirty="0">
              <a:solidFill>
                <a:schemeClr val="bg1"/>
              </a:solidFill>
            </a:endParaRPr>
          </a:p>
        </p:txBody>
      </p:sp>
      <p:sp>
        <p:nvSpPr>
          <p:cNvPr id="37" name="TextBox 36">
            <a:extLst>
              <a:ext uri="{FF2B5EF4-FFF2-40B4-BE49-F238E27FC236}">
                <a16:creationId xmlns:a16="http://schemas.microsoft.com/office/drawing/2014/main" id="{4895AAA8-52B2-40FE-AA42-96A67725B6C3}"/>
              </a:ext>
            </a:extLst>
          </p:cNvPr>
          <p:cNvSpPr txBox="1"/>
          <p:nvPr/>
        </p:nvSpPr>
        <p:spPr>
          <a:xfrm>
            <a:off x="1944134" y="5632402"/>
            <a:ext cx="1118586" cy="369332"/>
          </a:xfrm>
          <a:prstGeom prst="rect">
            <a:avLst/>
          </a:prstGeom>
          <a:noFill/>
        </p:spPr>
        <p:txBody>
          <a:bodyPr wrap="square" rtlCol="0">
            <a:spAutoFit/>
          </a:bodyPr>
          <a:lstStyle/>
          <a:p>
            <a:pPr algn="ctr"/>
            <a:r>
              <a:rPr lang="fr-FR" dirty="0">
                <a:solidFill>
                  <a:schemeClr val="bg1"/>
                </a:solidFill>
              </a:rPr>
              <a:t>tu</a:t>
            </a:r>
            <a:endParaRPr lang="en-GB" dirty="0">
              <a:solidFill>
                <a:schemeClr val="bg1"/>
              </a:solidFill>
            </a:endParaRPr>
          </a:p>
        </p:txBody>
      </p:sp>
      <p:sp>
        <p:nvSpPr>
          <p:cNvPr id="38" name="TextBox 37">
            <a:extLst>
              <a:ext uri="{FF2B5EF4-FFF2-40B4-BE49-F238E27FC236}">
                <a16:creationId xmlns:a16="http://schemas.microsoft.com/office/drawing/2014/main" id="{4A5AD933-BA20-40D5-A38D-04D0E54C6113}"/>
              </a:ext>
            </a:extLst>
          </p:cNvPr>
          <p:cNvSpPr txBox="1"/>
          <p:nvPr/>
        </p:nvSpPr>
        <p:spPr>
          <a:xfrm>
            <a:off x="7317659" y="1183563"/>
            <a:ext cx="1118586" cy="369332"/>
          </a:xfrm>
          <a:prstGeom prst="rect">
            <a:avLst/>
          </a:prstGeom>
          <a:noFill/>
        </p:spPr>
        <p:txBody>
          <a:bodyPr wrap="square" rtlCol="0">
            <a:spAutoFit/>
          </a:bodyPr>
          <a:lstStyle/>
          <a:p>
            <a:pPr algn="ctr"/>
            <a:r>
              <a:rPr lang="fr-FR" dirty="0">
                <a:solidFill>
                  <a:schemeClr val="bg1"/>
                </a:solidFill>
              </a:rPr>
              <a:t>tu/vous</a:t>
            </a:r>
            <a:endParaRPr lang="en-GB" dirty="0">
              <a:solidFill>
                <a:schemeClr val="bg1"/>
              </a:solidFill>
            </a:endParaRPr>
          </a:p>
        </p:txBody>
      </p:sp>
      <p:sp>
        <p:nvSpPr>
          <p:cNvPr id="39" name="TextBox 38">
            <a:extLst>
              <a:ext uri="{FF2B5EF4-FFF2-40B4-BE49-F238E27FC236}">
                <a16:creationId xmlns:a16="http://schemas.microsoft.com/office/drawing/2014/main" id="{4AA56CCF-17D6-47AA-89E5-A85A12DDDD2B}"/>
              </a:ext>
            </a:extLst>
          </p:cNvPr>
          <p:cNvSpPr txBox="1"/>
          <p:nvPr/>
        </p:nvSpPr>
        <p:spPr>
          <a:xfrm>
            <a:off x="7225047" y="2206483"/>
            <a:ext cx="1118586" cy="369332"/>
          </a:xfrm>
          <a:prstGeom prst="rect">
            <a:avLst/>
          </a:prstGeom>
          <a:noFill/>
        </p:spPr>
        <p:txBody>
          <a:bodyPr wrap="square" rtlCol="0">
            <a:spAutoFit/>
          </a:bodyPr>
          <a:lstStyle/>
          <a:p>
            <a:pPr algn="ctr"/>
            <a:r>
              <a:rPr lang="fr-FR" dirty="0">
                <a:solidFill>
                  <a:schemeClr val="bg1"/>
                </a:solidFill>
              </a:rPr>
              <a:t>tu</a:t>
            </a:r>
            <a:endParaRPr lang="en-GB" dirty="0">
              <a:solidFill>
                <a:schemeClr val="bg1"/>
              </a:solidFill>
            </a:endParaRPr>
          </a:p>
        </p:txBody>
      </p:sp>
      <p:sp>
        <p:nvSpPr>
          <p:cNvPr id="40" name="TextBox 39">
            <a:extLst>
              <a:ext uri="{FF2B5EF4-FFF2-40B4-BE49-F238E27FC236}">
                <a16:creationId xmlns:a16="http://schemas.microsoft.com/office/drawing/2014/main" id="{A31F3CD3-9B29-4AF7-B448-A6755CC86BEB}"/>
              </a:ext>
            </a:extLst>
          </p:cNvPr>
          <p:cNvSpPr txBox="1"/>
          <p:nvPr/>
        </p:nvSpPr>
        <p:spPr>
          <a:xfrm>
            <a:off x="7199164" y="3356553"/>
            <a:ext cx="1118586" cy="369332"/>
          </a:xfrm>
          <a:prstGeom prst="rect">
            <a:avLst/>
          </a:prstGeom>
          <a:noFill/>
        </p:spPr>
        <p:txBody>
          <a:bodyPr wrap="square" rtlCol="0">
            <a:spAutoFit/>
          </a:bodyPr>
          <a:lstStyle/>
          <a:p>
            <a:pPr algn="ctr"/>
            <a:r>
              <a:rPr lang="fr-FR" dirty="0">
                <a:solidFill>
                  <a:schemeClr val="bg1"/>
                </a:solidFill>
              </a:rPr>
              <a:t>tu</a:t>
            </a:r>
            <a:endParaRPr lang="en-GB" dirty="0">
              <a:solidFill>
                <a:schemeClr val="bg1"/>
              </a:solidFill>
            </a:endParaRPr>
          </a:p>
        </p:txBody>
      </p:sp>
      <p:pic>
        <p:nvPicPr>
          <p:cNvPr id="41" name="Picture 40">
            <a:extLst>
              <a:ext uri="{FF2B5EF4-FFF2-40B4-BE49-F238E27FC236}">
                <a16:creationId xmlns:a16="http://schemas.microsoft.com/office/drawing/2014/main" id="{76C1FCE8-9362-4081-881D-ACAE9775EBAD}"/>
              </a:ext>
            </a:extLst>
          </p:cNvPr>
          <p:cNvPicPr>
            <a:picLocks noChangeAspect="1"/>
          </p:cNvPicPr>
          <p:nvPr/>
        </p:nvPicPr>
        <p:blipFill>
          <a:blip r:embed="rId16"/>
          <a:stretch>
            <a:fillRect/>
          </a:stretch>
        </p:blipFill>
        <p:spPr>
          <a:xfrm>
            <a:off x="7202085" y="4525454"/>
            <a:ext cx="1115665" cy="493819"/>
          </a:xfrm>
          <a:prstGeom prst="rect">
            <a:avLst/>
          </a:prstGeom>
        </p:spPr>
      </p:pic>
      <p:pic>
        <p:nvPicPr>
          <p:cNvPr id="42" name="Picture 41">
            <a:extLst>
              <a:ext uri="{FF2B5EF4-FFF2-40B4-BE49-F238E27FC236}">
                <a16:creationId xmlns:a16="http://schemas.microsoft.com/office/drawing/2014/main" id="{BC17C213-CB63-4FB3-B001-4382DB7E53D6}"/>
              </a:ext>
            </a:extLst>
          </p:cNvPr>
          <p:cNvPicPr>
            <a:picLocks noChangeAspect="1"/>
          </p:cNvPicPr>
          <p:nvPr/>
        </p:nvPicPr>
        <p:blipFill>
          <a:blip r:embed="rId15"/>
          <a:stretch>
            <a:fillRect/>
          </a:stretch>
        </p:blipFill>
        <p:spPr>
          <a:xfrm>
            <a:off x="7171478" y="6059858"/>
            <a:ext cx="1566808" cy="475529"/>
          </a:xfrm>
          <a:prstGeom prst="rect">
            <a:avLst/>
          </a:prstGeom>
        </p:spPr>
      </p:pic>
      <p:pic>
        <p:nvPicPr>
          <p:cNvPr id="43" name="Picture 42">
            <a:extLst>
              <a:ext uri="{FF2B5EF4-FFF2-40B4-BE49-F238E27FC236}">
                <a16:creationId xmlns:a16="http://schemas.microsoft.com/office/drawing/2014/main" id="{67601356-12CE-44EB-A917-D601CA156B79}"/>
              </a:ext>
            </a:extLst>
          </p:cNvPr>
          <p:cNvPicPr>
            <a:picLocks noChangeAspect="1"/>
          </p:cNvPicPr>
          <p:nvPr/>
        </p:nvPicPr>
        <p:blipFill>
          <a:blip r:embed="rId15"/>
          <a:stretch>
            <a:fillRect/>
          </a:stretch>
        </p:blipFill>
        <p:spPr>
          <a:xfrm>
            <a:off x="7110777" y="5031673"/>
            <a:ext cx="1566808" cy="475529"/>
          </a:xfrm>
          <a:prstGeom prst="rect">
            <a:avLst/>
          </a:prstGeom>
        </p:spPr>
      </p:pic>
      <p:pic>
        <p:nvPicPr>
          <p:cNvPr id="44" name="Picture 43">
            <a:extLst>
              <a:ext uri="{FF2B5EF4-FFF2-40B4-BE49-F238E27FC236}">
                <a16:creationId xmlns:a16="http://schemas.microsoft.com/office/drawing/2014/main" id="{41F8716D-B9BD-4028-AD26-76AA09D06BD8}"/>
              </a:ext>
            </a:extLst>
          </p:cNvPr>
          <p:cNvPicPr>
            <a:picLocks noChangeAspect="1"/>
          </p:cNvPicPr>
          <p:nvPr/>
        </p:nvPicPr>
        <p:blipFill>
          <a:blip r:embed="rId15"/>
          <a:stretch>
            <a:fillRect/>
          </a:stretch>
        </p:blipFill>
        <p:spPr>
          <a:xfrm>
            <a:off x="7110777" y="3775744"/>
            <a:ext cx="1566808" cy="475529"/>
          </a:xfrm>
          <a:prstGeom prst="rect">
            <a:avLst/>
          </a:prstGeom>
        </p:spPr>
      </p:pic>
      <p:pic>
        <p:nvPicPr>
          <p:cNvPr id="45" name="Picture 44">
            <a:extLst>
              <a:ext uri="{FF2B5EF4-FFF2-40B4-BE49-F238E27FC236}">
                <a16:creationId xmlns:a16="http://schemas.microsoft.com/office/drawing/2014/main" id="{A0F6E346-BEE6-4453-9EDF-3DC4E1B3CDC7}"/>
              </a:ext>
            </a:extLst>
          </p:cNvPr>
          <p:cNvPicPr>
            <a:picLocks noChangeAspect="1"/>
          </p:cNvPicPr>
          <p:nvPr/>
        </p:nvPicPr>
        <p:blipFill>
          <a:blip r:embed="rId15"/>
          <a:stretch>
            <a:fillRect/>
          </a:stretch>
        </p:blipFill>
        <p:spPr>
          <a:xfrm>
            <a:off x="7110777" y="2627976"/>
            <a:ext cx="1566808" cy="475529"/>
          </a:xfrm>
          <a:prstGeom prst="rect">
            <a:avLst/>
          </a:prstGeom>
        </p:spPr>
      </p:pic>
      <p:pic>
        <p:nvPicPr>
          <p:cNvPr id="46" name="Picture 45">
            <a:extLst>
              <a:ext uri="{FF2B5EF4-FFF2-40B4-BE49-F238E27FC236}">
                <a16:creationId xmlns:a16="http://schemas.microsoft.com/office/drawing/2014/main" id="{15599EDC-A22D-483D-A371-03A2BC4085D0}"/>
              </a:ext>
            </a:extLst>
          </p:cNvPr>
          <p:cNvPicPr>
            <a:picLocks noChangeAspect="1"/>
          </p:cNvPicPr>
          <p:nvPr/>
        </p:nvPicPr>
        <p:blipFill>
          <a:blip r:embed="rId15"/>
          <a:stretch>
            <a:fillRect/>
          </a:stretch>
        </p:blipFill>
        <p:spPr>
          <a:xfrm>
            <a:off x="7122515" y="1588562"/>
            <a:ext cx="1566808" cy="475529"/>
          </a:xfrm>
          <a:prstGeom prst="rect">
            <a:avLst/>
          </a:prstGeom>
        </p:spPr>
      </p:pic>
      <p:pic>
        <p:nvPicPr>
          <p:cNvPr id="48" name="Picture 47">
            <a:extLst>
              <a:ext uri="{FF2B5EF4-FFF2-40B4-BE49-F238E27FC236}">
                <a16:creationId xmlns:a16="http://schemas.microsoft.com/office/drawing/2014/main" id="{864BCC07-4EDE-4801-98D8-5FE01B230CBB}"/>
              </a:ext>
            </a:extLst>
          </p:cNvPr>
          <p:cNvPicPr>
            <a:picLocks noChangeAspect="1"/>
          </p:cNvPicPr>
          <p:nvPr/>
        </p:nvPicPr>
        <p:blipFill>
          <a:blip r:embed="rId17"/>
          <a:stretch>
            <a:fillRect/>
          </a:stretch>
        </p:blipFill>
        <p:spPr>
          <a:xfrm>
            <a:off x="2018762" y="3844675"/>
            <a:ext cx="1121761" cy="499915"/>
          </a:xfrm>
          <a:prstGeom prst="rect">
            <a:avLst/>
          </a:prstGeom>
        </p:spPr>
      </p:pic>
      <p:pic>
        <p:nvPicPr>
          <p:cNvPr id="49" name="Picture 48">
            <a:extLst>
              <a:ext uri="{FF2B5EF4-FFF2-40B4-BE49-F238E27FC236}">
                <a16:creationId xmlns:a16="http://schemas.microsoft.com/office/drawing/2014/main" id="{903023C9-A968-4D96-B68B-A21CC4946AB5}"/>
              </a:ext>
            </a:extLst>
          </p:cNvPr>
          <p:cNvPicPr>
            <a:picLocks noChangeAspect="1"/>
          </p:cNvPicPr>
          <p:nvPr/>
        </p:nvPicPr>
        <p:blipFill>
          <a:blip r:embed="rId17"/>
          <a:stretch>
            <a:fillRect/>
          </a:stretch>
        </p:blipFill>
        <p:spPr>
          <a:xfrm>
            <a:off x="1971822" y="4951244"/>
            <a:ext cx="1121761" cy="499915"/>
          </a:xfrm>
          <a:prstGeom prst="rect">
            <a:avLst/>
          </a:prstGeom>
        </p:spPr>
      </p:pic>
      <p:pic>
        <p:nvPicPr>
          <p:cNvPr id="50" name="Picture 49">
            <a:extLst>
              <a:ext uri="{FF2B5EF4-FFF2-40B4-BE49-F238E27FC236}">
                <a16:creationId xmlns:a16="http://schemas.microsoft.com/office/drawing/2014/main" id="{BF48AE8F-6925-4A99-A044-ADFFC93CDEE0}"/>
              </a:ext>
            </a:extLst>
          </p:cNvPr>
          <p:cNvPicPr>
            <a:picLocks noChangeAspect="1"/>
          </p:cNvPicPr>
          <p:nvPr/>
        </p:nvPicPr>
        <p:blipFill>
          <a:blip r:embed="rId17"/>
          <a:stretch>
            <a:fillRect/>
          </a:stretch>
        </p:blipFill>
        <p:spPr>
          <a:xfrm>
            <a:off x="2018761" y="3386697"/>
            <a:ext cx="1121761" cy="499915"/>
          </a:xfrm>
          <a:prstGeom prst="rect">
            <a:avLst/>
          </a:prstGeom>
        </p:spPr>
      </p:pic>
      <p:pic>
        <p:nvPicPr>
          <p:cNvPr id="51" name="Picture 50">
            <a:extLst>
              <a:ext uri="{FF2B5EF4-FFF2-40B4-BE49-F238E27FC236}">
                <a16:creationId xmlns:a16="http://schemas.microsoft.com/office/drawing/2014/main" id="{BD95C718-B009-48FA-9C92-1D0DFA4556A4}"/>
              </a:ext>
            </a:extLst>
          </p:cNvPr>
          <p:cNvPicPr>
            <a:picLocks noChangeAspect="1"/>
          </p:cNvPicPr>
          <p:nvPr/>
        </p:nvPicPr>
        <p:blipFill>
          <a:blip r:embed="rId17"/>
          <a:stretch>
            <a:fillRect/>
          </a:stretch>
        </p:blipFill>
        <p:spPr>
          <a:xfrm>
            <a:off x="1944134" y="6099503"/>
            <a:ext cx="1121761" cy="499915"/>
          </a:xfrm>
          <a:prstGeom prst="rect">
            <a:avLst/>
          </a:prstGeom>
        </p:spPr>
      </p:pic>
      <p:pic>
        <p:nvPicPr>
          <p:cNvPr id="52" name="Picture 51">
            <a:extLst>
              <a:ext uri="{FF2B5EF4-FFF2-40B4-BE49-F238E27FC236}">
                <a16:creationId xmlns:a16="http://schemas.microsoft.com/office/drawing/2014/main" id="{64054509-6A69-4714-9710-9053D53FAE77}"/>
              </a:ext>
            </a:extLst>
          </p:cNvPr>
          <p:cNvPicPr>
            <a:picLocks noChangeAspect="1"/>
          </p:cNvPicPr>
          <p:nvPr/>
        </p:nvPicPr>
        <p:blipFill>
          <a:blip r:embed="rId17"/>
          <a:stretch>
            <a:fillRect/>
          </a:stretch>
        </p:blipFill>
        <p:spPr>
          <a:xfrm>
            <a:off x="2018762" y="1668561"/>
            <a:ext cx="1121761" cy="499915"/>
          </a:xfrm>
          <a:prstGeom prst="rect">
            <a:avLst/>
          </a:prstGeom>
        </p:spPr>
      </p:pic>
      <p:pic>
        <p:nvPicPr>
          <p:cNvPr id="55" name="Picture 54">
            <a:extLst>
              <a:ext uri="{FF2B5EF4-FFF2-40B4-BE49-F238E27FC236}">
                <a16:creationId xmlns:a16="http://schemas.microsoft.com/office/drawing/2014/main" id="{E6698606-C045-4965-AE68-9D18DE1C3D80}"/>
              </a:ext>
            </a:extLst>
          </p:cNvPr>
          <p:cNvPicPr>
            <a:picLocks noChangeAspect="1"/>
          </p:cNvPicPr>
          <p:nvPr/>
        </p:nvPicPr>
        <p:blipFill>
          <a:blip r:embed="rId17"/>
          <a:stretch>
            <a:fillRect/>
          </a:stretch>
        </p:blipFill>
        <p:spPr>
          <a:xfrm>
            <a:off x="7250686" y="2628556"/>
            <a:ext cx="1121761" cy="499915"/>
          </a:xfrm>
          <a:prstGeom prst="rect">
            <a:avLst/>
          </a:prstGeom>
        </p:spPr>
      </p:pic>
      <p:pic>
        <p:nvPicPr>
          <p:cNvPr id="57" name="Picture 56">
            <a:extLst>
              <a:ext uri="{FF2B5EF4-FFF2-40B4-BE49-F238E27FC236}">
                <a16:creationId xmlns:a16="http://schemas.microsoft.com/office/drawing/2014/main" id="{ABC6EB91-86E6-4C19-8ADB-0CBED6CC3C52}"/>
              </a:ext>
            </a:extLst>
          </p:cNvPr>
          <p:cNvPicPr>
            <a:picLocks noChangeAspect="1"/>
          </p:cNvPicPr>
          <p:nvPr/>
        </p:nvPicPr>
        <p:blipFill>
          <a:blip r:embed="rId18"/>
          <a:stretch>
            <a:fillRect/>
          </a:stretch>
        </p:blipFill>
        <p:spPr>
          <a:xfrm>
            <a:off x="7336348" y="1594123"/>
            <a:ext cx="1115665" cy="493819"/>
          </a:xfrm>
          <a:prstGeom prst="rect">
            <a:avLst/>
          </a:prstGeom>
        </p:spPr>
      </p:pic>
      <p:pic>
        <p:nvPicPr>
          <p:cNvPr id="58" name="Picture 57">
            <a:extLst>
              <a:ext uri="{FF2B5EF4-FFF2-40B4-BE49-F238E27FC236}">
                <a16:creationId xmlns:a16="http://schemas.microsoft.com/office/drawing/2014/main" id="{F0A0F0EE-E391-44F9-A0DB-7CC115E3C0D4}"/>
              </a:ext>
            </a:extLst>
          </p:cNvPr>
          <p:cNvPicPr>
            <a:picLocks noChangeAspect="1"/>
          </p:cNvPicPr>
          <p:nvPr/>
        </p:nvPicPr>
        <p:blipFill>
          <a:blip r:embed="rId18"/>
          <a:stretch>
            <a:fillRect/>
          </a:stretch>
        </p:blipFill>
        <p:spPr>
          <a:xfrm>
            <a:off x="7336348" y="3755693"/>
            <a:ext cx="1115665" cy="493819"/>
          </a:xfrm>
          <a:prstGeom prst="rect">
            <a:avLst/>
          </a:prstGeom>
        </p:spPr>
      </p:pic>
      <p:pic>
        <p:nvPicPr>
          <p:cNvPr id="59" name="Picture 58">
            <a:extLst>
              <a:ext uri="{FF2B5EF4-FFF2-40B4-BE49-F238E27FC236}">
                <a16:creationId xmlns:a16="http://schemas.microsoft.com/office/drawing/2014/main" id="{6DFC454B-FBDA-40FB-B2D2-B58EBAD708E6}"/>
              </a:ext>
            </a:extLst>
          </p:cNvPr>
          <p:cNvPicPr>
            <a:picLocks noChangeAspect="1"/>
          </p:cNvPicPr>
          <p:nvPr/>
        </p:nvPicPr>
        <p:blipFill>
          <a:blip r:embed="rId18"/>
          <a:stretch>
            <a:fillRect/>
          </a:stretch>
        </p:blipFill>
        <p:spPr>
          <a:xfrm>
            <a:off x="7348086" y="5034195"/>
            <a:ext cx="1115665" cy="493819"/>
          </a:xfrm>
          <a:prstGeom prst="rect">
            <a:avLst/>
          </a:prstGeom>
        </p:spPr>
      </p:pic>
      <p:sp>
        <p:nvSpPr>
          <p:cNvPr id="61" name="TextBox 60">
            <a:extLst>
              <a:ext uri="{FF2B5EF4-FFF2-40B4-BE49-F238E27FC236}">
                <a16:creationId xmlns:a16="http://schemas.microsoft.com/office/drawing/2014/main" id="{B79F54E8-5C9C-45A0-8619-764133AF1E4B}"/>
              </a:ext>
            </a:extLst>
          </p:cNvPr>
          <p:cNvSpPr txBox="1"/>
          <p:nvPr/>
        </p:nvSpPr>
        <p:spPr>
          <a:xfrm>
            <a:off x="7225047" y="5689182"/>
            <a:ext cx="1473659" cy="369332"/>
          </a:xfrm>
          <a:prstGeom prst="rect">
            <a:avLst/>
          </a:prstGeom>
          <a:noFill/>
        </p:spPr>
        <p:txBody>
          <a:bodyPr wrap="square" rtlCol="0">
            <a:spAutoFit/>
          </a:bodyPr>
          <a:lstStyle/>
          <a:p>
            <a:r>
              <a:rPr lang="fr-FR" dirty="0" err="1">
                <a:solidFill>
                  <a:schemeClr val="bg1"/>
                </a:solidFill>
              </a:rPr>
              <a:t>woof</a:t>
            </a:r>
            <a:r>
              <a:rPr lang="fr-FR" dirty="0">
                <a:solidFill>
                  <a:schemeClr val="bg1"/>
                </a:solidFill>
              </a:rPr>
              <a:t>! V●ᴥ●V</a:t>
            </a:r>
            <a:endParaRPr lang="en-GB" dirty="0">
              <a:solidFill>
                <a:schemeClr val="bg1"/>
              </a:solidFill>
            </a:endParaRPr>
          </a:p>
        </p:txBody>
      </p:sp>
      <p:sp>
        <p:nvSpPr>
          <p:cNvPr id="63" name="TextBox 62">
            <a:extLst>
              <a:ext uri="{FF2B5EF4-FFF2-40B4-BE49-F238E27FC236}">
                <a16:creationId xmlns:a16="http://schemas.microsoft.com/office/drawing/2014/main" id="{95D36368-A7EC-4E78-837A-8F7E31505581}"/>
              </a:ext>
            </a:extLst>
          </p:cNvPr>
          <p:cNvSpPr txBox="1"/>
          <p:nvPr/>
        </p:nvSpPr>
        <p:spPr>
          <a:xfrm>
            <a:off x="7385832" y="6102857"/>
            <a:ext cx="1324514" cy="369332"/>
          </a:xfrm>
          <a:prstGeom prst="rect">
            <a:avLst/>
          </a:prstGeom>
          <a:noFill/>
        </p:spPr>
        <p:txBody>
          <a:bodyPr wrap="square" rtlCol="0">
            <a:spAutoFit/>
          </a:bodyPr>
          <a:lstStyle/>
          <a:p>
            <a:r>
              <a:rPr lang="fr-FR" dirty="0">
                <a:solidFill>
                  <a:schemeClr val="bg1"/>
                </a:solidFill>
              </a:rPr>
              <a:t>*</a:t>
            </a:r>
            <a:r>
              <a:rPr lang="fr-FR" dirty="0" err="1">
                <a:solidFill>
                  <a:schemeClr val="bg1"/>
                </a:solidFill>
              </a:rPr>
              <a:t>headpats</a:t>
            </a:r>
            <a:r>
              <a:rPr lang="fr-FR"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398494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9379-165E-41E1-A1B9-16304A620112}"/>
              </a:ext>
            </a:extLst>
          </p:cNvPr>
          <p:cNvSpPr>
            <a:spLocks noGrp="1"/>
          </p:cNvSpPr>
          <p:nvPr>
            <p:ph type="title"/>
          </p:nvPr>
        </p:nvSpPr>
        <p:spPr>
          <a:xfrm>
            <a:off x="838200" y="100812"/>
            <a:ext cx="10515600" cy="1325563"/>
          </a:xfrm>
        </p:spPr>
        <p:txBody>
          <a:bodyPr/>
          <a:lstStyle/>
          <a:p>
            <a:pPr algn="ctr"/>
            <a:r>
              <a:rPr lang="fr-FR" b="1" dirty="0">
                <a:solidFill>
                  <a:schemeClr val="bg1"/>
                </a:solidFill>
              </a:rPr>
              <a:t>Issues </a:t>
            </a:r>
            <a:r>
              <a:rPr lang="fr-FR" b="1" dirty="0" err="1">
                <a:solidFill>
                  <a:schemeClr val="bg1"/>
                </a:solidFill>
              </a:rPr>
              <a:t>we</a:t>
            </a:r>
            <a:r>
              <a:rPr lang="fr-FR" b="1" dirty="0">
                <a:solidFill>
                  <a:schemeClr val="bg1"/>
                </a:solidFill>
              </a:rPr>
              <a:t> </a:t>
            </a:r>
            <a:r>
              <a:rPr lang="fr-FR" b="1" dirty="0" err="1">
                <a:solidFill>
                  <a:schemeClr val="bg1"/>
                </a:solidFill>
              </a:rPr>
              <a:t>faced</a:t>
            </a:r>
            <a:r>
              <a:rPr lang="fr-FR" b="1" dirty="0">
                <a:solidFill>
                  <a:schemeClr val="bg1"/>
                </a:solidFill>
              </a:rPr>
              <a:t> </a:t>
            </a:r>
            <a:r>
              <a:rPr lang="fr-FR" b="1" dirty="0" err="1">
                <a:solidFill>
                  <a:schemeClr val="bg1"/>
                </a:solidFill>
              </a:rPr>
              <a:t>early</a:t>
            </a:r>
            <a:r>
              <a:rPr lang="fr-FR" b="1" dirty="0">
                <a:solidFill>
                  <a:schemeClr val="bg1"/>
                </a:solidFill>
              </a:rPr>
              <a:t> (1)</a:t>
            </a:r>
            <a:endParaRPr lang="en-GB" b="1" dirty="0">
              <a:solidFill>
                <a:schemeClr val="bg1"/>
              </a:solidFill>
            </a:endParaRPr>
          </a:p>
        </p:txBody>
      </p:sp>
      <p:sp>
        <p:nvSpPr>
          <p:cNvPr id="3" name="Content Placeholder 2">
            <a:extLst>
              <a:ext uri="{FF2B5EF4-FFF2-40B4-BE49-F238E27FC236}">
                <a16:creationId xmlns:a16="http://schemas.microsoft.com/office/drawing/2014/main" id="{0D4ED38E-9DBC-469A-B0B5-1A93FD81FCF8}"/>
              </a:ext>
            </a:extLst>
          </p:cNvPr>
          <p:cNvSpPr>
            <a:spLocks noGrp="1"/>
          </p:cNvSpPr>
          <p:nvPr>
            <p:ph idx="1"/>
          </p:nvPr>
        </p:nvSpPr>
        <p:spPr>
          <a:xfrm>
            <a:off x="838200" y="1426375"/>
            <a:ext cx="10515600" cy="4351338"/>
          </a:xfrm>
        </p:spPr>
        <p:txBody>
          <a:bodyPr/>
          <a:lstStyle/>
          <a:p>
            <a:pPr marL="0" indent="0" algn="ctr">
              <a:buNone/>
            </a:pPr>
            <a:r>
              <a:rPr lang="fr-FR" dirty="0">
                <a:solidFill>
                  <a:schemeClr val="bg1"/>
                </a:solidFill>
              </a:rPr>
              <a:t>(</a:t>
            </a:r>
            <a:r>
              <a:rPr lang="fr-FR" dirty="0" err="1">
                <a:solidFill>
                  <a:schemeClr val="bg1"/>
                </a:solidFill>
              </a:rPr>
              <a:t>text</a:t>
            </a:r>
            <a:r>
              <a:rPr lang="fr-FR" dirty="0">
                <a:solidFill>
                  <a:schemeClr val="bg1"/>
                </a:solidFill>
              </a:rPr>
              <a:t> not </a:t>
            </a:r>
            <a:r>
              <a:rPr lang="fr-FR" dirty="0" err="1">
                <a:solidFill>
                  <a:schemeClr val="bg1"/>
                </a:solidFill>
              </a:rPr>
              <a:t>loading</a:t>
            </a:r>
            <a:r>
              <a:rPr lang="fr-FR" dirty="0">
                <a:solidFill>
                  <a:schemeClr val="bg1"/>
                </a:solidFill>
              </a:rPr>
              <a:t> </a:t>
            </a:r>
            <a:r>
              <a:rPr lang="fr-FR" dirty="0" err="1">
                <a:solidFill>
                  <a:schemeClr val="bg1"/>
                </a:solidFill>
              </a:rPr>
              <a:t>because</a:t>
            </a:r>
            <a:r>
              <a:rPr lang="fr-FR" dirty="0">
                <a:solidFill>
                  <a:schemeClr val="bg1"/>
                </a:solidFill>
              </a:rPr>
              <a:t> of </a:t>
            </a:r>
            <a:r>
              <a:rPr lang="fr-FR" dirty="0" err="1">
                <a:solidFill>
                  <a:schemeClr val="bg1"/>
                </a:solidFill>
              </a:rPr>
              <a:t>automatically</a:t>
            </a:r>
            <a:r>
              <a:rPr lang="fr-FR" dirty="0">
                <a:solidFill>
                  <a:schemeClr val="bg1"/>
                </a:solidFill>
              </a:rPr>
              <a:t> </a:t>
            </a:r>
            <a:r>
              <a:rPr lang="fr-FR" dirty="0" err="1">
                <a:solidFill>
                  <a:schemeClr val="bg1"/>
                </a:solidFill>
              </a:rPr>
              <a:t>converted</a:t>
            </a:r>
            <a:r>
              <a:rPr lang="fr-FR" dirty="0">
                <a:solidFill>
                  <a:schemeClr val="bg1"/>
                </a:solidFill>
              </a:rPr>
              <a:t> </a:t>
            </a:r>
            <a:r>
              <a:rPr lang="fr-FR" dirty="0" err="1">
                <a:solidFill>
                  <a:schemeClr val="bg1"/>
                </a:solidFill>
              </a:rPr>
              <a:t>quote</a:t>
            </a:r>
            <a:r>
              <a:rPr lang="fr-FR" dirty="0">
                <a:solidFill>
                  <a:schemeClr val="bg1"/>
                </a:solidFill>
              </a:rPr>
              <a:t> </a:t>
            </a:r>
            <a:r>
              <a:rPr lang="fr-FR" dirty="0" err="1">
                <a:solidFill>
                  <a:schemeClr val="bg1"/>
                </a:solidFill>
              </a:rPr>
              <a:t>symbols</a:t>
            </a:r>
            <a:r>
              <a:rPr lang="fr-FR" dirty="0">
                <a:solidFill>
                  <a:schemeClr val="bg1"/>
                </a:solidFill>
              </a:rPr>
              <a:t> </a:t>
            </a:r>
            <a:r>
              <a:rPr lang="fr-FR" dirty="0" err="1">
                <a:solidFill>
                  <a:schemeClr val="bg1"/>
                </a:solidFill>
              </a:rPr>
              <a:t>messing</a:t>
            </a:r>
            <a:r>
              <a:rPr lang="fr-FR" dirty="0">
                <a:solidFill>
                  <a:schemeClr val="bg1"/>
                </a:solidFill>
              </a:rPr>
              <a:t> </a:t>
            </a:r>
            <a:r>
              <a:rPr lang="fr-FR" dirty="0" err="1">
                <a:solidFill>
                  <a:schemeClr val="bg1"/>
                </a:solidFill>
              </a:rPr>
              <a:t>with</a:t>
            </a:r>
            <a:r>
              <a:rPr lang="fr-FR" dirty="0">
                <a:solidFill>
                  <a:schemeClr val="bg1"/>
                </a:solidFill>
              </a:rPr>
              <a:t> the code)</a:t>
            </a:r>
            <a:endParaRPr lang="en-GB" dirty="0">
              <a:solidFill>
                <a:schemeClr val="bg1"/>
              </a:solidFill>
            </a:endParaRPr>
          </a:p>
        </p:txBody>
      </p:sp>
      <p:pic>
        <p:nvPicPr>
          <p:cNvPr id="5" name="Picture 4">
            <a:extLst>
              <a:ext uri="{FF2B5EF4-FFF2-40B4-BE49-F238E27FC236}">
                <a16:creationId xmlns:a16="http://schemas.microsoft.com/office/drawing/2014/main" id="{EEFEFBAA-1960-4E91-8F8D-A30B338E2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368" y="2405850"/>
            <a:ext cx="7773264" cy="4351338"/>
          </a:xfrm>
          <a:prstGeom prst="rect">
            <a:avLst/>
          </a:prstGeom>
        </p:spPr>
      </p:pic>
    </p:spTree>
    <p:extLst>
      <p:ext uri="{BB962C8B-B14F-4D97-AF65-F5344CB8AC3E}">
        <p14:creationId xmlns:p14="http://schemas.microsoft.com/office/powerpoint/2010/main" val="184829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AC989-DE85-4AF8-8ED9-54EA759788F7}"/>
              </a:ext>
            </a:extLst>
          </p:cNvPr>
          <p:cNvSpPr>
            <a:spLocks noGrp="1"/>
          </p:cNvSpPr>
          <p:nvPr>
            <p:ph type="title"/>
          </p:nvPr>
        </p:nvSpPr>
        <p:spPr>
          <a:xfrm>
            <a:off x="838200" y="237534"/>
            <a:ext cx="10515600" cy="1325563"/>
          </a:xfrm>
        </p:spPr>
        <p:txBody>
          <a:bodyPr/>
          <a:lstStyle/>
          <a:p>
            <a:pPr algn="ctr"/>
            <a:r>
              <a:rPr lang="fr-FR" b="1" dirty="0">
                <a:solidFill>
                  <a:schemeClr val="bg1"/>
                </a:solidFill>
              </a:rPr>
              <a:t>Issues </a:t>
            </a:r>
            <a:r>
              <a:rPr lang="fr-FR" b="1" dirty="0" err="1">
                <a:solidFill>
                  <a:schemeClr val="bg1"/>
                </a:solidFill>
              </a:rPr>
              <a:t>we</a:t>
            </a:r>
            <a:r>
              <a:rPr lang="fr-FR" b="1" dirty="0">
                <a:solidFill>
                  <a:schemeClr val="bg1"/>
                </a:solidFill>
              </a:rPr>
              <a:t> </a:t>
            </a:r>
            <a:r>
              <a:rPr lang="fr-FR" b="1" dirty="0" err="1">
                <a:solidFill>
                  <a:schemeClr val="bg1"/>
                </a:solidFill>
              </a:rPr>
              <a:t>faced</a:t>
            </a:r>
            <a:r>
              <a:rPr lang="fr-FR" b="1" dirty="0">
                <a:solidFill>
                  <a:schemeClr val="bg1"/>
                </a:solidFill>
              </a:rPr>
              <a:t> </a:t>
            </a:r>
            <a:r>
              <a:rPr lang="fr-FR" b="1" dirty="0" err="1">
                <a:solidFill>
                  <a:schemeClr val="bg1"/>
                </a:solidFill>
              </a:rPr>
              <a:t>early</a:t>
            </a:r>
            <a:r>
              <a:rPr lang="fr-FR" b="1" dirty="0">
                <a:solidFill>
                  <a:schemeClr val="bg1"/>
                </a:solidFill>
              </a:rPr>
              <a:t> (2)</a:t>
            </a:r>
            <a:endParaRPr lang="en-GB" b="1" dirty="0">
              <a:solidFill>
                <a:schemeClr val="bg1"/>
              </a:solidFill>
            </a:endParaRPr>
          </a:p>
        </p:txBody>
      </p:sp>
      <p:sp>
        <p:nvSpPr>
          <p:cNvPr id="3" name="Content Placeholder 2">
            <a:extLst>
              <a:ext uri="{FF2B5EF4-FFF2-40B4-BE49-F238E27FC236}">
                <a16:creationId xmlns:a16="http://schemas.microsoft.com/office/drawing/2014/main" id="{C9AA738C-5C8C-418B-BDBD-7DCC97E47D1B}"/>
              </a:ext>
            </a:extLst>
          </p:cNvPr>
          <p:cNvSpPr>
            <a:spLocks noGrp="1"/>
          </p:cNvSpPr>
          <p:nvPr>
            <p:ph idx="1"/>
          </p:nvPr>
        </p:nvSpPr>
        <p:spPr>
          <a:xfrm>
            <a:off x="838200" y="2118461"/>
            <a:ext cx="10515600" cy="4351338"/>
          </a:xfrm>
        </p:spPr>
        <p:txBody>
          <a:bodyPr/>
          <a:lstStyle/>
          <a:p>
            <a:pPr marL="0" indent="0" algn="ctr">
              <a:buNone/>
            </a:pPr>
            <a:r>
              <a:rPr lang="fr-FR" dirty="0">
                <a:solidFill>
                  <a:schemeClr val="bg1"/>
                </a:solidFill>
              </a:rPr>
              <a:t>(</a:t>
            </a:r>
            <a:r>
              <a:rPr lang="fr-FR" dirty="0" err="1">
                <a:solidFill>
                  <a:schemeClr val="bg1"/>
                </a:solidFill>
              </a:rPr>
              <a:t>text</a:t>
            </a:r>
            <a:r>
              <a:rPr lang="fr-FR" dirty="0">
                <a:solidFill>
                  <a:schemeClr val="bg1"/>
                </a:solidFill>
              </a:rPr>
              <a:t> not to translate -&gt; triggers animations)</a:t>
            </a:r>
            <a:endParaRPr lang="en-GB" dirty="0">
              <a:solidFill>
                <a:schemeClr val="bg1"/>
              </a:solidFill>
            </a:endParaRPr>
          </a:p>
        </p:txBody>
      </p:sp>
      <p:pic>
        <p:nvPicPr>
          <p:cNvPr id="5" name="Picture 4">
            <a:extLst>
              <a:ext uri="{FF2B5EF4-FFF2-40B4-BE49-F238E27FC236}">
                <a16:creationId xmlns:a16="http://schemas.microsoft.com/office/drawing/2014/main" id="{1C21D9A6-4CAD-49A2-92DE-2019C48BF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152" y="2946764"/>
            <a:ext cx="3348406" cy="2556552"/>
          </a:xfrm>
          <a:prstGeom prst="rect">
            <a:avLst/>
          </a:prstGeom>
        </p:spPr>
      </p:pic>
      <p:pic>
        <p:nvPicPr>
          <p:cNvPr id="7" name="Picture 6">
            <a:extLst>
              <a:ext uri="{FF2B5EF4-FFF2-40B4-BE49-F238E27FC236}">
                <a16:creationId xmlns:a16="http://schemas.microsoft.com/office/drawing/2014/main" id="{DD2B2BBA-D769-480F-9E9E-2C2834A8E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286" y="2946764"/>
            <a:ext cx="4095447" cy="2556552"/>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E288F4A3-94D9-46DC-94BB-29BB838306E2}"/>
                  </a:ext>
                </a:extLst>
              </p14:cNvPr>
              <p14:cNvContentPartPr/>
              <p14:nvPr/>
            </p14:nvContentPartPr>
            <p14:xfrm>
              <a:off x="2751263" y="4855722"/>
              <a:ext cx="1021680" cy="29160"/>
            </p14:xfrm>
          </p:contentPart>
        </mc:Choice>
        <mc:Fallback xmlns="">
          <p:pic>
            <p:nvPicPr>
              <p:cNvPr id="11" name="Ink 10">
                <a:extLst>
                  <a:ext uri="{FF2B5EF4-FFF2-40B4-BE49-F238E27FC236}">
                    <a16:creationId xmlns:a16="http://schemas.microsoft.com/office/drawing/2014/main" id="{E288F4A3-94D9-46DC-94BB-29BB838306E2}"/>
                  </a:ext>
                </a:extLst>
              </p:cNvPr>
              <p:cNvPicPr/>
              <p:nvPr/>
            </p:nvPicPr>
            <p:blipFill>
              <a:blip r:embed="rId5"/>
              <a:stretch>
                <a:fillRect/>
              </a:stretch>
            </p:blipFill>
            <p:spPr>
              <a:xfrm>
                <a:off x="2715263" y="4819722"/>
                <a:ext cx="10933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43A73959-3E95-4AC1-A73D-82BB87808A9F}"/>
                  </a:ext>
                </a:extLst>
              </p14:cNvPr>
              <p14:cNvContentPartPr/>
              <p14:nvPr/>
            </p14:nvContentPartPr>
            <p14:xfrm>
              <a:off x="7475543" y="4587162"/>
              <a:ext cx="1260000" cy="56160"/>
            </p14:xfrm>
          </p:contentPart>
        </mc:Choice>
        <mc:Fallback xmlns="">
          <p:pic>
            <p:nvPicPr>
              <p:cNvPr id="12" name="Ink 11">
                <a:extLst>
                  <a:ext uri="{FF2B5EF4-FFF2-40B4-BE49-F238E27FC236}">
                    <a16:creationId xmlns:a16="http://schemas.microsoft.com/office/drawing/2014/main" id="{43A73959-3E95-4AC1-A73D-82BB87808A9F}"/>
                  </a:ext>
                </a:extLst>
              </p:cNvPr>
              <p:cNvPicPr/>
              <p:nvPr/>
            </p:nvPicPr>
            <p:blipFill>
              <a:blip r:embed="rId7"/>
              <a:stretch>
                <a:fillRect/>
              </a:stretch>
            </p:blipFill>
            <p:spPr>
              <a:xfrm>
                <a:off x="7439903" y="4551522"/>
                <a:ext cx="1331640" cy="127800"/>
              </a:xfrm>
              <a:prstGeom prst="rect">
                <a:avLst/>
              </a:prstGeom>
            </p:spPr>
          </p:pic>
        </mc:Fallback>
      </mc:AlternateContent>
    </p:spTree>
    <p:extLst>
      <p:ext uri="{BB962C8B-B14F-4D97-AF65-F5344CB8AC3E}">
        <p14:creationId xmlns:p14="http://schemas.microsoft.com/office/powerpoint/2010/main" val="85144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8DB6-A615-450E-AF61-61754F876045}"/>
              </a:ext>
            </a:extLst>
          </p:cNvPr>
          <p:cNvSpPr>
            <a:spLocks noGrp="1"/>
          </p:cNvSpPr>
          <p:nvPr>
            <p:ph type="title"/>
          </p:nvPr>
        </p:nvSpPr>
        <p:spPr/>
        <p:txBody>
          <a:bodyPr/>
          <a:lstStyle/>
          <a:p>
            <a:pPr algn="ctr"/>
            <a:r>
              <a:rPr lang="fr-FR" b="1" dirty="0">
                <a:solidFill>
                  <a:schemeClr val="bg1"/>
                </a:solidFill>
              </a:rPr>
              <a:t>Issues </a:t>
            </a:r>
            <a:r>
              <a:rPr lang="fr-FR" b="1" dirty="0" err="1">
                <a:solidFill>
                  <a:schemeClr val="bg1"/>
                </a:solidFill>
              </a:rPr>
              <a:t>we</a:t>
            </a:r>
            <a:r>
              <a:rPr lang="fr-FR" b="1" dirty="0">
                <a:solidFill>
                  <a:schemeClr val="bg1"/>
                </a:solidFill>
              </a:rPr>
              <a:t> </a:t>
            </a:r>
            <a:r>
              <a:rPr lang="fr-FR" b="1" dirty="0" err="1">
                <a:solidFill>
                  <a:schemeClr val="bg1"/>
                </a:solidFill>
              </a:rPr>
              <a:t>faced</a:t>
            </a:r>
            <a:r>
              <a:rPr lang="fr-FR" b="1" dirty="0">
                <a:solidFill>
                  <a:schemeClr val="bg1"/>
                </a:solidFill>
              </a:rPr>
              <a:t> </a:t>
            </a:r>
            <a:r>
              <a:rPr lang="fr-FR" b="1" dirty="0" err="1">
                <a:solidFill>
                  <a:schemeClr val="bg1"/>
                </a:solidFill>
              </a:rPr>
              <a:t>early</a:t>
            </a:r>
            <a:r>
              <a:rPr lang="fr-FR" b="1" dirty="0">
                <a:solidFill>
                  <a:schemeClr val="bg1"/>
                </a:solidFill>
              </a:rPr>
              <a:t> </a:t>
            </a:r>
            <a:r>
              <a:rPr lang="en-GB" b="1" dirty="0">
                <a:solidFill>
                  <a:schemeClr val="bg1"/>
                </a:solidFill>
              </a:rPr>
              <a:t>(3)</a:t>
            </a:r>
          </a:p>
        </p:txBody>
      </p:sp>
      <p:sp>
        <p:nvSpPr>
          <p:cNvPr id="3" name="Content Placeholder 2">
            <a:extLst>
              <a:ext uri="{FF2B5EF4-FFF2-40B4-BE49-F238E27FC236}">
                <a16:creationId xmlns:a16="http://schemas.microsoft.com/office/drawing/2014/main" id="{46A4AE4E-67EF-4E62-8E0F-2236D209B7A7}"/>
              </a:ext>
            </a:extLst>
          </p:cNvPr>
          <p:cNvSpPr>
            <a:spLocks noGrp="1"/>
          </p:cNvSpPr>
          <p:nvPr>
            <p:ph idx="1"/>
          </p:nvPr>
        </p:nvSpPr>
        <p:spPr>
          <a:xfrm>
            <a:off x="838200" y="1690688"/>
            <a:ext cx="10515600" cy="4351338"/>
          </a:xfrm>
        </p:spPr>
        <p:txBody>
          <a:bodyPr/>
          <a:lstStyle/>
          <a:p>
            <a:pPr marL="0" indent="0" algn="ctr">
              <a:buNone/>
            </a:pPr>
            <a:r>
              <a:rPr lang="fr-FR" dirty="0">
                <a:solidFill>
                  <a:schemeClr val="bg1"/>
                </a:solidFill>
              </a:rPr>
              <a:t>(grammatical/code </a:t>
            </a:r>
            <a:r>
              <a:rPr lang="fr-FR" dirty="0" err="1">
                <a:solidFill>
                  <a:schemeClr val="bg1"/>
                </a:solidFill>
              </a:rPr>
              <a:t>related</a:t>
            </a:r>
            <a:r>
              <a:rPr lang="fr-FR" dirty="0">
                <a:solidFill>
                  <a:schemeClr val="bg1"/>
                </a:solidFill>
              </a:rPr>
              <a:t> issue – </a:t>
            </a:r>
            <a:r>
              <a:rPr lang="fr-FR" dirty="0" err="1">
                <a:solidFill>
                  <a:schemeClr val="bg1"/>
                </a:solidFill>
              </a:rPr>
              <a:t>soldier’s</a:t>
            </a:r>
            <a:r>
              <a:rPr lang="fr-FR" dirty="0">
                <a:solidFill>
                  <a:schemeClr val="bg1"/>
                </a:solidFill>
              </a:rPr>
              <a:t> </a:t>
            </a:r>
            <a:r>
              <a:rPr lang="fr-FR" dirty="0" err="1">
                <a:solidFill>
                  <a:schemeClr val="bg1"/>
                </a:solidFill>
              </a:rPr>
              <a:t>name</a:t>
            </a:r>
            <a:r>
              <a:rPr lang="fr-FR" dirty="0">
                <a:solidFill>
                  <a:schemeClr val="bg1"/>
                </a:solidFill>
              </a:rPr>
              <a:t> = a </a:t>
            </a:r>
            <a:r>
              <a:rPr lang="fr-FR" dirty="0" err="1">
                <a:solidFill>
                  <a:schemeClr val="bg1"/>
                </a:solidFill>
              </a:rPr>
              <a:t>reusable</a:t>
            </a:r>
            <a:r>
              <a:rPr lang="fr-FR" dirty="0">
                <a:solidFill>
                  <a:schemeClr val="bg1"/>
                </a:solidFill>
              </a:rPr>
              <a:t> value, not </a:t>
            </a:r>
            <a:r>
              <a:rPr lang="fr-FR" dirty="0" err="1">
                <a:solidFill>
                  <a:schemeClr val="bg1"/>
                </a:solidFill>
              </a:rPr>
              <a:t>working</a:t>
            </a:r>
            <a:r>
              <a:rPr lang="fr-FR" dirty="0">
                <a:solidFill>
                  <a:schemeClr val="bg1"/>
                </a:solidFill>
              </a:rPr>
              <a:t> in </a:t>
            </a:r>
            <a:r>
              <a:rPr lang="fr-FR" dirty="0" err="1">
                <a:solidFill>
                  <a:schemeClr val="bg1"/>
                </a:solidFill>
              </a:rPr>
              <a:t>context</a:t>
            </a:r>
            <a:r>
              <a:rPr lang="fr-FR" dirty="0">
                <a:solidFill>
                  <a:schemeClr val="bg1"/>
                </a:solidFill>
              </a:rPr>
              <a:t>)</a:t>
            </a:r>
            <a:endParaRPr lang="en-GB" dirty="0">
              <a:solidFill>
                <a:schemeClr val="bg1"/>
              </a:solidFill>
            </a:endParaRPr>
          </a:p>
        </p:txBody>
      </p:sp>
      <p:pic>
        <p:nvPicPr>
          <p:cNvPr id="5" name="Picture 4">
            <a:extLst>
              <a:ext uri="{FF2B5EF4-FFF2-40B4-BE49-F238E27FC236}">
                <a16:creationId xmlns:a16="http://schemas.microsoft.com/office/drawing/2014/main" id="{5CC93D2F-8F5B-4B24-8072-ECF68976CE19}"/>
              </a:ext>
            </a:extLst>
          </p:cNvPr>
          <p:cNvPicPr>
            <a:picLocks noChangeAspect="1"/>
          </p:cNvPicPr>
          <p:nvPr/>
        </p:nvPicPr>
        <p:blipFill rotWithShape="1">
          <a:blip r:embed="rId2">
            <a:extLst>
              <a:ext uri="{28A0092B-C50C-407E-A947-70E740481C1C}">
                <a14:useLocalDpi xmlns:a14="http://schemas.microsoft.com/office/drawing/2010/main" val="0"/>
              </a:ext>
            </a:extLst>
          </a:blip>
          <a:srcRect l="20518" r="20748"/>
          <a:stretch/>
        </p:blipFill>
        <p:spPr>
          <a:xfrm>
            <a:off x="231149" y="2935539"/>
            <a:ext cx="3763718" cy="3591426"/>
          </a:xfrm>
          <a:prstGeom prst="rect">
            <a:avLst/>
          </a:prstGeom>
        </p:spPr>
      </p:pic>
      <p:pic>
        <p:nvPicPr>
          <p:cNvPr id="7" name="Picture 6">
            <a:extLst>
              <a:ext uri="{FF2B5EF4-FFF2-40B4-BE49-F238E27FC236}">
                <a16:creationId xmlns:a16="http://schemas.microsoft.com/office/drawing/2014/main" id="{8356E0DE-E818-4C09-9588-53FC24DBC3AD}"/>
              </a:ext>
            </a:extLst>
          </p:cNvPr>
          <p:cNvPicPr>
            <a:picLocks noChangeAspect="1"/>
          </p:cNvPicPr>
          <p:nvPr/>
        </p:nvPicPr>
        <p:blipFill rotWithShape="1">
          <a:blip r:embed="rId3">
            <a:extLst>
              <a:ext uri="{28A0092B-C50C-407E-A947-70E740481C1C}">
                <a14:useLocalDpi xmlns:a14="http://schemas.microsoft.com/office/drawing/2010/main" val="0"/>
              </a:ext>
            </a:extLst>
          </a:blip>
          <a:srcRect l="19613" r="19138" b="1681"/>
          <a:stretch/>
        </p:blipFill>
        <p:spPr>
          <a:xfrm>
            <a:off x="4106883" y="2935539"/>
            <a:ext cx="3978234" cy="3591426"/>
          </a:xfrm>
          <a:prstGeom prst="rect">
            <a:avLst/>
          </a:prstGeom>
        </p:spPr>
      </p:pic>
      <p:pic>
        <p:nvPicPr>
          <p:cNvPr id="6" name="Picture 5">
            <a:extLst>
              <a:ext uri="{FF2B5EF4-FFF2-40B4-BE49-F238E27FC236}">
                <a16:creationId xmlns:a16="http://schemas.microsoft.com/office/drawing/2014/main" id="{89CC7454-DE14-4ED5-913C-ABE030643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6094" y="2935539"/>
            <a:ext cx="3780643" cy="3591426"/>
          </a:xfrm>
          <a:prstGeom prst="rect">
            <a:avLst/>
          </a:prstGeom>
        </p:spPr>
      </p:pic>
    </p:spTree>
    <p:extLst>
      <p:ext uri="{BB962C8B-B14F-4D97-AF65-F5344CB8AC3E}">
        <p14:creationId xmlns:p14="http://schemas.microsoft.com/office/powerpoint/2010/main" val="272220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ED55-7E65-45F9-8C13-95EE3635C9B3}"/>
              </a:ext>
            </a:extLst>
          </p:cNvPr>
          <p:cNvSpPr>
            <a:spLocks noGrp="1"/>
          </p:cNvSpPr>
          <p:nvPr>
            <p:ph type="title"/>
          </p:nvPr>
        </p:nvSpPr>
        <p:spPr>
          <a:xfrm>
            <a:off x="838200" y="18255"/>
            <a:ext cx="10515600" cy="1325563"/>
          </a:xfrm>
        </p:spPr>
        <p:txBody>
          <a:bodyPr/>
          <a:lstStyle/>
          <a:p>
            <a:pPr algn="ctr"/>
            <a:r>
              <a:rPr lang="fr-FR" b="1" dirty="0">
                <a:solidFill>
                  <a:schemeClr val="bg1"/>
                </a:solidFill>
              </a:rPr>
              <a:t>The </a:t>
            </a:r>
            <a:r>
              <a:rPr lang="fr-FR" b="1" dirty="0" err="1">
                <a:solidFill>
                  <a:schemeClr val="bg1"/>
                </a:solidFill>
              </a:rPr>
              <a:t>gender</a:t>
            </a:r>
            <a:r>
              <a:rPr lang="fr-FR" b="1" dirty="0">
                <a:solidFill>
                  <a:schemeClr val="bg1"/>
                </a:solidFill>
              </a:rPr>
              <a:t> issue in French</a:t>
            </a:r>
            <a:endParaRPr lang="en-GB" b="1" dirty="0">
              <a:solidFill>
                <a:schemeClr val="bg1"/>
              </a:solidFill>
            </a:endParaRPr>
          </a:p>
        </p:txBody>
      </p:sp>
      <p:sp>
        <p:nvSpPr>
          <p:cNvPr id="3" name="Content Placeholder 2">
            <a:extLst>
              <a:ext uri="{FF2B5EF4-FFF2-40B4-BE49-F238E27FC236}">
                <a16:creationId xmlns:a16="http://schemas.microsoft.com/office/drawing/2014/main" id="{A335F9A5-2EE4-4C45-845C-A72D48102FF2}"/>
              </a:ext>
            </a:extLst>
          </p:cNvPr>
          <p:cNvSpPr>
            <a:spLocks noGrp="1"/>
          </p:cNvSpPr>
          <p:nvPr>
            <p:ph idx="1"/>
          </p:nvPr>
        </p:nvSpPr>
        <p:spPr>
          <a:xfrm>
            <a:off x="328474" y="1825625"/>
            <a:ext cx="11336784" cy="4351338"/>
          </a:xfrm>
        </p:spPr>
        <p:txBody>
          <a:bodyPr>
            <a:normAutofit/>
          </a:bodyPr>
          <a:lstStyle/>
          <a:p>
            <a:pPr marL="0" indent="0" algn="r">
              <a:buNone/>
            </a:pPr>
            <a:endParaRPr lang="fr-FR" dirty="0">
              <a:solidFill>
                <a:schemeClr val="bg1"/>
              </a:solidFill>
            </a:endParaRPr>
          </a:p>
          <a:p>
            <a:pPr marL="0" indent="0" algn="r">
              <a:buNone/>
            </a:pPr>
            <a:r>
              <a:rPr lang="fr-FR" dirty="0">
                <a:solidFill>
                  <a:schemeClr val="bg1"/>
                </a:solidFill>
              </a:rPr>
              <a:t>(non </a:t>
            </a:r>
            <a:r>
              <a:rPr lang="fr-FR" dirty="0" err="1">
                <a:solidFill>
                  <a:schemeClr val="bg1"/>
                </a:solidFill>
              </a:rPr>
              <a:t>binary</a:t>
            </a:r>
            <a:r>
              <a:rPr lang="fr-FR" dirty="0">
                <a:solidFill>
                  <a:schemeClr val="bg1"/>
                </a:solidFill>
              </a:rPr>
              <a:t> </a:t>
            </a:r>
            <a:r>
              <a:rPr lang="fr-FR" dirty="0" err="1">
                <a:solidFill>
                  <a:schemeClr val="bg1"/>
                </a:solidFill>
              </a:rPr>
              <a:t>character</a:t>
            </a:r>
            <a:r>
              <a:rPr lang="fr-FR" dirty="0">
                <a:solidFill>
                  <a:schemeClr val="bg1"/>
                </a:solidFill>
              </a:rPr>
              <a:t>)</a:t>
            </a:r>
          </a:p>
          <a:p>
            <a:pPr marL="0" indent="0" algn="r">
              <a:buNone/>
            </a:pPr>
            <a:endParaRPr lang="fr-FR" dirty="0">
              <a:solidFill>
                <a:schemeClr val="bg1"/>
              </a:solidFill>
            </a:endParaRPr>
          </a:p>
          <a:p>
            <a:pPr marL="0" indent="0">
              <a:buNone/>
            </a:pPr>
            <a:r>
              <a:rPr lang="fr-FR" dirty="0">
                <a:solidFill>
                  <a:schemeClr val="bg1"/>
                </a:solidFill>
              </a:rPr>
              <a:t>3 solutions:</a:t>
            </a:r>
          </a:p>
          <a:p>
            <a:pPr marL="0" indent="0">
              <a:buNone/>
            </a:pPr>
            <a:r>
              <a:rPr lang="fr-FR" dirty="0">
                <a:solidFill>
                  <a:schemeClr val="bg1"/>
                </a:solidFill>
              </a:rPr>
              <a:t>1) </a:t>
            </a:r>
            <a:r>
              <a:rPr lang="fr-FR" dirty="0" err="1">
                <a:solidFill>
                  <a:schemeClr val="bg1"/>
                </a:solidFill>
              </a:rPr>
              <a:t>Reformulate</a:t>
            </a:r>
            <a:r>
              <a:rPr lang="fr-FR" dirty="0">
                <a:solidFill>
                  <a:schemeClr val="bg1"/>
                </a:solidFill>
              </a:rPr>
              <a:t> the sentence to </a:t>
            </a:r>
            <a:r>
              <a:rPr lang="fr-FR" dirty="0" err="1">
                <a:solidFill>
                  <a:schemeClr val="bg1"/>
                </a:solidFill>
              </a:rPr>
              <a:t>avoid</a:t>
            </a:r>
            <a:r>
              <a:rPr lang="fr-FR" dirty="0">
                <a:solidFill>
                  <a:schemeClr val="bg1"/>
                </a:solidFill>
              </a:rPr>
              <a:t> </a:t>
            </a:r>
            <a:r>
              <a:rPr lang="fr-FR" dirty="0" err="1">
                <a:solidFill>
                  <a:schemeClr val="bg1"/>
                </a:solidFill>
              </a:rPr>
              <a:t>mentioning</a:t>
            </a:r>
            <a:r>
              <a:rPr lang="fr-FR" dirty="0">
                <a:solidFill>
                  <a:schemeClr val="bg1"/>
                </a:solidFill>
              </a:rPr>
              <a:t> the </a:t>
            </a:r>
            <a:r>
              <a:rPr lang="fr-FR" dirty="0" err="1">
                <a:solidFill>
                  <a:schemeClr val="bg1"/>
                </a:solidFill>
              </a:rPr>
              <a:t>gender</a:t>
            </a:r>
            <a:r>
              <a:rPr lang="fr-FR" dirty="0">
                <a:solidFill>
                  <a:schemeClr val="bg1"/>
                </a:solidFill>
              </a:rPr>
              <a:t> of the </a:t>
            </a:r>
            <a:r>
              <a:rPr lang="fr-FR" dirty="0" err="1">
                <a:solidFill>
                  <a:schemeClr val="bg1"/>
                </a:solidFill>
              </a:rPr>
              <a:t>character</a:t>
            </a:r>
            <a:endParaRPr lang="fr-FR" dirty="0">
              <a:solidFill>
                <a:schemeClr val="bg1"/>
              </a:solidFill>
            </a:endParaRPr>
          </a:p>
          <a:p>
            <a:pPr marL="0" indent="0">
              <a:buNone/>
            </a:pPr>
            <a:r>
              <a:rPr lang="fr-FR" dirty="0">
                <a:solidFill>
                  <a:schemeClr val="bg1"/>
                </a:solidFill>
              </a:rPr>
              <a:t>2) </a:t>
            </a:r>
            <a:r>
              <a:rPr lang="fr-FR" dirty="0" err="1">
                <a:solidFill>
                  <a:schemeClr val="bg1"/>
                </a:solidFill>
              </a:rPr>
              <a:t>Leave</a:t>
            </a:r>
            <a:r>
              <a:rPr lang="fr-FR" dirty="0">
                <a:solidFill>
                  <a:schemeClr val="bg1"/>
                </a:solidFill>
              </a:rPr>
              <a:t> </a:t>
            </a:r>
            <a:r>
              <a:rPr lang="fr-FR" dirty="0" err="1">
                <a:solidFill>
                  <a:schemeClr val="bg1"/>
                </a:solidFill>
              </a:rPr>
              <a:t>everything</a:t>
            </a:r>
            <a:r>
              <a:rPr lang="fr-FR" dirty="0">
                <a:solidFill>
                  <a:schemeClr val="bg1"/>
                </a:solidFill>
              </a:rPr>
              <a:t> in the masculine </a:t>
            </a:r>
            <a:r>
              <a:rPr lang="fr-FR" dirty="0" err="1">
                <a:solidFill>
                  <a:schemeClr val="bg1"/>
                </a:solidFill>
              </a:rPr>
              <a:t>form</a:t>
            </a:r>
            <a:r>
              <a:rPr lang="fr-FR" dirty="0">
                <a:solidFill>
                  <a:schemeClr val="bg1"/>
                </a:solidFill>
              </a:rPr>
              <a:t> by default</a:t>
            </a:r>
          </a:p>
          <a:p>
            <a:pPr marL="0" indent="0">
              <a:buNone/>
            </a:pPr>
            <a:r>
              <a:rPr lang="fr-FR" dirty="0">
                <a:solidFill>
                  <a:schemeClr val="bg1"/>
                </a:solidFill>
              </a:rPr>
              <a:t>3) Inclusive </a:t>
            </a:r>
            <a:r>
              <a:rPr lang="fr-FR" dirty="0" err="1">
                <a:solidFill>
                  <a:schemeClr val="bg1"/>
                </a:solidFill>
              </a:rPr>
              <a:t>writing</a:t>
            </a:r>
            <a:r>
              <a:rPr lang="fr-FR" dirty="0">
                <a:solidFill>
                  <a:schemeClr val="bg1"/>
                </a:solidFill>
              </a:rPr>
              <a:t>?</a:t>
            </a:r>
          </a:p>
        </p:txBody>
      </p:sp>
      <p:pic>
        <p:nvPicPr>
          <p:cNvPr id="5" name="Picture 4">
            <a:extLst>
              <a:ext uri="{FF2B5EF4-FFF2-40B4-BE49-F238E27FC236}">
                <a16:creationId xmlns:a16="http://schemas.microsoft.com/office/drawing/2014/main" id="{37A0AE4F-4DE7-4824-8CB6-10D078680D1C}"/>
              </a:ext>
            </a:extLst>
          </p:cNvPr>
          <p:cNvPicPr>
            <a:picLocks noChangeAspect="1"/>
          </p:cNvPicPr>
          <p:nvPr/>
        </p:nvPicPr>
        <p:blipFill rotWithShape="1">
          <a:blip r:embed="rId2">
            <a:extLst>
              <a:ext uri="{28A0092B-C50C-407E-A947-70E740481C1C}">
                <a14:useLocalDpi xmlns:a14="http://schemas.microsoft.com/office/drawing/2010/main" val="0"/>
              </a:ext>
            </a:extLst>
          </a:blip>
          <a:srcRect r="2709" b="2206"/>
          <a:stretch/>
        </p:blipFill>
        <p:spPr>
          <a:xfrm>
            <a:off x="6489189" y="1591322"/>
            <a:ext cx="1705899" cy="1837678"/>
          </a:xfrm>
          <a:prstGeom prst="rect">
            <a:avLst/>
          </a:prstGeom>
        </p:spPr>
      </p:pic>
    </p:spTree>
    <p:extLst>
      <p:ext uri="{BB962C8B-B14F-4D97-AF65-F5344CB8AC3E}">
        <p14:creationId xmlns:p14="http://schemas.microsoft.com/office/powerpoint/2010/main" val="265220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CA30-0AA6-4C7F-B390-55AAA5B08BAA}"/>
              </a:ext>
            </a:extLst>
          </p:cNvPr>
          <p:cNvSpPr>
            <a:spLocks noGrp="1"/>
          </p:cNvSpPr>
          <p:nvPr>
            <p:ph type="title"/>
          </p:nvPr>
        </p:nvSpPr>
        <p:spPr/>
        <p:txBody>
          <a:bodyPr/>
          <a:lstStyle/>
          <a:p>
            <a:pPr algn="ctr"/>
            <a:r>
              <a:rPr lang="fr-FR" b="1" dirty="0">
                <a:solidFill>
                  <a:schemeClr val="bg1"/>
                </a:solidFill>
              </a:rPr>
              <a:t>Inclusive </a:t>
            </a:r>
            <a:r>
              <a:rPr lang="fr-FR" b="1" dirty="0" err="1">
                <a:solidFill>
                  <a:schemeClr val="bg1"/>
                </a:solidFill>
              </a:rPr>
              <a:t>writing</a:t>
            </a:r>
            <a:endParaRPr lang="en-GB" b="1" dirty="0">
              <a:solidFill>
                <a:schemeClr val="bg1"/>
              </a:solidFill>
            </a:endParaRPr>
          </a:p>
        </p:txBody>
      </p:sp>
      <p:sp>
        <p:nvSpPr>
          <p:cNvPr id="3" name="Content Placeholder 2">
            <a:extLst>
              <a:ext uri="{FF2B5EF4-FFF2-40B4-BE49-F238E27FC236}">
                <a16:creationId xmlns:a16="http://schemas.microsoft.com/office/drawing/2014/main" id="{C619F7FE-B8FA-4153-B227-F76DAE1E182D}"/>
              </a:ext>
            </a:extLst>
          </p:cNvPr>
          <p:cNvSpPr>
            <a:spLocks noGrp="1"/>
          </p:cNvSpPr>
          <p:nvPr>
            <p:ph idx="1"/>
          </p:nvPr>
        </p:nvSpPr>
        <p:spPr>
          <a:xfrm>
            <a:off x="838200" y="2263805"/>
            <a:ext cx="10515600" cy="3913157"/>
          </a:xfrm>
        </p:spPr>
        <p:txBody>
          <a:bodyPr>
            <a:normAutofit/>
          </a:bodyPr>
          <a:lstStyle/>
          <a:p>
            <a:pPr marL="514350" indent="-514350">
              <a:buAutoNum type="arabicParenR"/>
            </a:pPr>
            <a:r>
              <a:rPr lang="fr-FR" dirty="0">
                <a:solidFill>
                  <a:schemeClr val="bg1"/>
                </a:solidFill>
              </a:rPr>
              <a:t>Issue of </a:t>
            </a:r>
            <a:r>
              <a:rPr lang="fr-FR" dirty="0" err="1">
                <a:solidFill>
                  <a:schemeClr val="bg1"/>
                </a:solidFill>
              </a:rPr>
              <a:t>accessibility</a:t>
            </a:r>
            <a:r>
              <a:rPr lang="fr-FR" dirty="0">
                <a:solidFill>
                  <a:schemeClr val="bg1"/>
                </a:solidFill>
              </a:rPr>
              <a:t> (</a:t>
            </a:r>
            <a:r>
              <a:rPr lang="fr-FR" dirty="0" err="1">
                <a:solidFill>
                  <a:schemeClr val="bg1"/>
                </a:solidFill>
              </a:rPr>
              <a:t>interpuncts</a:t>
            </a:r>
            <a:r>
              <a:rPr lang="fr-FR" dirty="0">
                <a:solidFill>
                  <a:schemeClr val="bg1"/>
                </a:solidFill>
              </a:rPr>
              <a:t> or </a:t>
            </a:r>
            <a:r>
              <a:rPr lang="fr-FR" dirty="0" err="1">
                <a:solidFill>
                  <a:schemeClr val="bg1"/>
                </a:solidFill>
              </a:rPr>
              <a:t>periods</a:t>
            </a:r>
            <a:r>
              <a:rPr lang="fr-FR" dirty="0">
                <a:solidFill>
                  <a:schemeClr val="bg1"/>
                </a:solidFill>
              </a:rPr>
              <a:t>)</a:t>
            </a:r>
          </a:p>
          <a:p>
            <a:pPr marL="514350" indent="-514350">
              <a:buAutoNum type="arabicParenR"/>
            </a:pPr>
            <a:r>
              <a:rPr lang="fr-FR" dirty="0">
                <a:solidFill>
                  <a:schemeClr val="bg1"/>
                </a:solidFill>
              </a:rPr>
              <a:t>Not </a:t>
            </a:r>
            <a:r>
              <a:rPr lang="fr-FR" dirty="0" err="1">
                <a:solidFill>
                  <a:schemeClr val="bg1"/>
                </a:solidFill>
              </a:rPr>
              <a:t>very</a:t>
            </a:r>
            <a:r>
              <a:rPr lang="fr-FR" dirty="0">
                <a:solidFill>
                  <a:schemeClr val="bg1"/>
                </a:solidFill>
              </a:rPr>
              <a:t> </a:t>
            </a:r>
            <a:r>
              <a:rPr lang="fr-FR" dirty="0" err="1">
                <a:solidFill>
                  <a:schemeClr val="bg1"/>
                </a:solidFill>
              </a:rPr>
              <a:t>pretty</a:t>
            </a:r>
            <a:r>
              <a:rPr lang="fr-FR" dirty="0">
                <a:solidFill>
                  <a:schemeClr val="bg1"/>
                </a:solidFill>
              </a:rPr>
              <a:t> (</a:t>
            </a:r>
            <a:r>
              <a:rPr lang="fr-FR" dirty="0" err="1">
                <a:solidFill>
                  <a:schemeClr val="bg1"/>
                </a:solidFill>
              </a:rPr>
              <a:t>actually</a:t>
            </a:r>
            <a:r>
              <a:rPr lang="fr-FR" dirty="0">
                <a:solidFill>
                  <a:schemeClr val="bg1"/>
                </a:solidFill>
              </a:rPr>
              <a:t> </a:t>
            </a:r>
            <a:r>
              <a:rPr lang="fr-FR" dirty="0" err="1">
                <a:solidFill>
                  <a:schemeClr val="bg1"/>
                </a:solidFill>
              </a:rPr>
              <a:t>ugly</a:t>
            </a:r>
            <a:r>
              <a:rPr lang="fr-FR" dirty="0">
                <a:solidFill>
                  <a:schemeClr val="bg1"/>
                </a:solidFill>
              </a:rPr>
              <a:t>) + breaks immersion</a:t>
            </a:r>
          </a:p>
          <a:p>
            <a:endParaRPr lang="fr-FR" dirty="0">
              <a:solidFill>
                <a:schemeClr val="bg1"/>
              </a:solidFill>
            </a:endParaRPr>
          </a:p>
          <a:p>
            <a:pPr marL="0" indent="0">
              <a:buNone/>
            </a:pPr>
            <a:r>
              <a:rPr lang="fr-FR" dirty="0" err="1">
                <a:solidFill>
                  <a:schemeClr val="bg1"/>
                </a:solidFill>
              </a:rPr>
              <a:t>Some</a:t>
            </a:r>
            <a:r>
              <a:rPr lang="fr-FR" dirty="0">
                <a:solidFill>
                  <a:schemeClr val="bg1"/>
                </a:solidFill>
              </a:rPr>
              <a:t> </a:t>
            </a:r>
            <a:r>
              <a:rPr lang="fr-FR" dirty="0" err="1">
                <a:solidFill>
                  <a:schemeClr val="bg1"/>
                </a:solidFill>
              </a:rPr>
              <a:t>examples</a:t>
            </a:r>
            <a:r>
              <a:rPr lang="fr-FR" dirty="0">
                <a:solidFill>
                  <a:schemeClr val="bg1"/>
                </a:solidFill>
              </a:rPr>
              <a:t> (adjectives):</a:t>
            </a:r>
          </a:p>
          <a:p>
            <a:r>
              <a:rPr lang="fr-FR" dirty="0" err="1">
                <a:solidFill>
                  <a:schemeClr val="bg1"/>
                </a:solidFill>
              </a:rPr>
              <a:t>Nombreux.se.s</a:t>
            </a:r>
            <a:endParaRPr lang="fr-FR" dirty="0">
              <a:solidFill>
                <a:schemeClr val="bg1"/>
              </a:solidFill>
            </a:endParaRPr>
          </a:p>
          <a:p>
            <a:r>
              <a:rPr lang="fr-FR" dirty="0" err="1">
                <a:solidFill>
                  <a:schemeClr val="bg1"/>
                </a:solidFill>
              </a:rPr>
              <a:t>Passif.ve.s</a:t>
            </a:r>
            <a:endParaRPr lang="fr-FR" dirty="0">
              <a:solidFill>
                <a:schemeClr val="bg1"/>
              </a:solidFill>
            </a:endParaRPr>
          </a:p>
          <a:p>
            <a:r>
              <a:rPr lang="fr-FR" dirty="0" err="1">
                <a:solidFill>
                  <a:schemeClr val="bg1"/>
                </a:solidFill>
              </a:rPr>
              <a:t>Infirmier.èr.s</a:t>
            </a:r>
            <a:endParaRPr lang="fr-FR" dirty="0">
              <a:solidFill>
                <a:schemeClr val="bg1"/>
              </a:solidFill>
            </a:endParaRPr>
          </a:p>
        </p:txBody>
      </p:sp>
    </p:spTree>
    <p:extLst>
      <p:ext uri="{BB962C8B-B14F-4D97-AF65-F5344CB8AC3E}">
        <p14:creationId xmlns:p14="http://schemas.microsoft.com/office/powerpoint/2010/main" val="290978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8E4E-4512-45EA-8F01-3E670C911680}"/>
              </a:ext>
            </a:extLst>
          </p:cNvPr>
          <p:cNvSpPr>
            <a:spLocks noGrp="1"/>
          </p:cNvSpPr>
          <p:nvPr>
            <p:ph type="title"/>
          </p:nvPr>
        </p:nvSpPr>
        <p:spPr>
          <a:xfrm>
            <a:off x="9524999" y="1"/>
            <a:ext cx="2642779" cy="4385568"/>
          </a:xfrm>
        </p:spPr>
        <p:txBody>
          <a:bodyPr>
            <a:normAutofit/>
          </a:bodyPr>
          <a:lstStyle/>
          <a:p>
            <a:r>
              <a:rPr lang="fr-FR" sz="3200" b="1" dirty="0" err="1">
                <a:solidFill>
                  <a:schemeClr val="bg1"/>
                </a:solidFill>
              </a:rPr>
              <a:t>Typographical</a:t>
            </a:r>
            <a:r>
              <a:rPr lang="fr-FR" sz="3200" b="1" dirty="0">
                <a:solidFill>
                  <a:schemeClr val="bg1"/>
                </a:solidFill>
              </a:rPr>
              <a:t> </a:t>
            </a:r>
            <a:r>
              <a:rPr lang="fr-FR" sz="3200" b="1" dirty="0" err="1">
                <a:solidFill>
                  <a:schemeClr val="bg1"/>
                </a:solidFill>
              </a:rPr>
              <a:t>rules</a:t>
            </a:r>
            <a:r>
              <a:rPr lang="fr-FR" sz="3200" b="1" dirty="0">
                <a:solidFill>
                  <a:schemeClr val="bg1"/>
                </a:solidFill>
              </a:rPr>
              <a:t> and impact on </a:t>
            </a:r>
            <a:r>
              <a:rPr lang="fr-FR" sz="3200" b="1" dirty="0" err="1">
                <a:solidFill>
                  <a:schemeClr val="bg1"/>
                </a:solidFill>
              </a:rPr>
              <a:t>localization</a:t>
            </a:r>
            <a:endParaRPr lang="en-GB" sz="3200" b="1" dirty="0">
              <a:solidFill>
                <a:schemeClr val="bg1"/>
              </a:solidFill>
            </a:endParaRPr>
          </a:p>
        </p:txBody>
      </p:sp>
      <p:pic>
        <p:nvPicPr>
          <p:cNvPr id="6" name="Content Placeholder 5">
            <a:extLst>
              <a:ext uri="{FF2B5EF4-FFF2-40B4-BE49-F238E27FC236}">
                <a16:creationId xmlns:a16="http://schemas.microsoft.com/office/drawing/2014/main" id="{6D0105F8-1C1E-4ECA-BB27-1097CEBA77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387" r="311" b="9654"/>
          <a:stretch/>
        </p:blipFill>
        <p:spPr>
          <a:xfrm>
            <a:off x="0" y="0"/>
            <a:ext cx="9500779" cy="6858000"/>
          </a:xfrm>
        </p:spPr>
      </p:pic>
      <p:sp>
        <p:nvSpPr>
          <p:cNvPr id="4" name="AutoShape 2">
            <a:extLst>
              <a:ext uri="{FF2B5EF4-FFF2-40B4-BE49-F238E27FC236}">
                <a16:creationId xmlns:a16="http://schemas.microsoft.com/office/drawing/2014/main" id="{00A1202F-D030-4C29-B307-BF273A757809}"/>
              </a:ext>
            </a:extLst>
          </p:cNvPr>
          <p:cNvSpPr>
            <a:spLocks noChangeAspect="1" noChangeArrowheads="1"/>
          </p:cNvSpPr>
          <p:nvPr/>
        </p:nvSpPr>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A0E868E3-B737-4D90-8244-898C307885C4}"/>
              </a:ext>
            </a:extLst>
          </p:cNvPr>
          <p:cNvSpPr txBox="1"/>
          <p:nvPr/>
        </p:nvSpPr>
        <p:spPr>
          <a:xfrm>
            <a:off x="9581321" y="4864963"/>
            <a:ext cx="2530136" cy="1477328"/>
          </a:xfrm>
          <a:prstGeom prst="rect">
            <a:avLst/>
          </a:prstGeom>
          <a:noFill/>
        </p:spPr>
        <p:txBody>
          <a:bodyPr wrap="square" rtlCol="0">
            <a:spAutoFit/>
          </a:bodyPr>
          <a:lstStyle/>
          <a:p>
            <a:r>
              <a:rPr lang="fr-FR" dirty="0">
                <a:solidFill>
                  <a:schemeClr val="bg1"/>
                </a:solidFill>
              </a:rPr>
              <a:t>Source: https://jakubmarian.com/map-of-quotation-marks-in-european-languages/</a:t>
            </a:r>
            <a:endParaRPr lang="en-GB" dirty="0">
              <a:solidFill>
                <a:schemeClr val="bg1"/>
              </a:solidFill>
            </a:endParaRPr>
          </a:p>
        </p:txBody>
      </p:sp>
    </p:spTree>
    <p:extLst>
      <p:ext uri="{BB962C8B-B14F-4D97-AF65-F5344CB8AC3E}">
        <p14:creationId xmlns:p14="http://schemas.microsoft.com/office/powerpoint/2010/main" val="126738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2578-891B-45BC-89EE-8C366D10AB6E}"/>
              </a:ext>
            </a:extLst>
          </p:cNvPr>
          <p:cNvSpPr>
            <a:spLocks noGrp="1"/>
          </p:cNvSpPr>
          <p:nvPr>
            <p:ph type="title"/>
          </p:nvPr>
        </p:nvSpPr>
        <p:spPr>
          <a:xfrm>
            <a:off x="838200" y="1774"/>
            <a:ext cx="10515600" cy="1325563"/>
          </a:xfrm>
        </p:spPr>
        <p:txBody>
          <a:bodyPr/>
          <a:lstStyle/>
          <a:p>
            <a:pPr algn="ctr"/>
            <a:r>
              <a:rPr lang="fr-FR" b="1" dirty="0">
                <a:solidFill>
                  <a:schemeClr val="bg1"/>
                </a:solidFill>
              </a:rPr>
              <a:t>The non-</a:t>
            </a:r>
            <a:r>
              <a:rPr lang="fr-FR" b="1" dirty="0" err="1">
                <a:solidFill>
                  <a:schemeClr val="bg1"/>
                </a:solidFill>
              </a:rPr>
              <a:t>breaking</a:t>
            </a:r>
            <a:r>
              <a:rPr lang="fr-FR" b="1" dirty="0">
                <a:solidFill>
                  <a:schemeClr val="bg1"/>
                </a:solidFill>
              </a:rPr>
              <a:t> </a:t>
            </a:r>
            <a:r>
              <a:rPr lang="fr-FR" b="1" dirty="0" err="1">
                <a:solidFill>
                  <a:schemeClr val="bg1"/>
                </a:solidFill>
              </a:rPr>
              <a:t>space</a:t>
            </a:r>
            <a:endParaRPr lang="en-GB" b="1" dirty="0">
              <a:solidFill>
                <a:schemeClr val="bg1"/>
              </a:solidFill>
            </a:endParaRPr>
          </a:p>
        </p:txBody>
      </p:sp>
      <p:pic>
        <p:nvPicPr>
          <p:cNvPr id="6" name="Picture 5">
            <a:extLst>
              <a:ext uri="{FF2B5EF4-FFF2-40B4-BE49-F238E27FC236}">
                <a16:creationId xmlns:a16="http://schemas.microsoft.com/office/drawing/2014/main" id="{910226C8-181E-4126-B87E-7BA2E3883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027" y="1216242"/>
            <a:ext cx="9231945" cy="5445572"/>
          </a:xfrm>
          <a:prstGeom prst="rect">
            <a:avLst/>
          </a:prstGeom>
        </p:spPr>
      </p:pic>
    </p:spTree>
    <p:extLst>
      <p:ext uri="{BB962C8B-B14F-4D97-AF65-F5344CB8AC3E}">
        <p14:creationId xmlns:p14="http://schemas.microsoft.com/office/powerpoint/2010/main" val="614979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1CCE1-04AB-4983-8B14-B8ED10058682}"/>
              </a:ext>
            </a:extLst>
          </p:cNvPr>
          <p:cNvSpPr>
            <a:spLocks noGrp="1"/>
          </p:cNvSpPr>
          <p:nvPr>
            <p:ph type="title"/>
          </p:nvPr>
        </p:nvSpPr>
        <p:spPr/>
        <p:txBody>
          <a:bodyPr/>
          <a:lstStyle/>
          <a:p>
            <a:pPr algn="ctr"/>
            <a:r>
              <a:rPr lang="fr-FR" b="1" dirty="0">
                <a:solidFill>
                  <a:schemeClr val="bg2"/>
                </a:solidFill>
              </a:rPr>
              <a:t>Structure of the </a:t>
            </a:r>
            <a:r>
              <a:rPr lang="fr-FR" b="1" dirty="0" err="1">
                <a:solidFill>
                  <a:schemeClr val="bg2"/>
                </a:solidFill>
              </a:rPr>
              <a:t>presentation</a:t>
            </a:r>
            <a:endParaRPr lang="en-GB" b="1" dirty="0">
              <a:solidFill>
                <a:schemeClr val="bg2"/>
              </a:solidFill>
            </a:endParaRPr>
          </a:p>
        </p:txBody>
      </p:sp>
      <p:sp>
        <p:nvSpPr>
          <p:cNvPr id="3" name="Content Placeholder 2">
            <a:extLst>
              <a:ext uri="{FF2B5EF4-FFF2-40B4-BE49-F238E27FC236}">
                <a16:creationId xmlns:a16="http://schemas.microsoft.com/office/drawing/2014/main" id="{5C61ABB2-3701-49FE-903E-5124DCDEB444}"/>
              </a:ext>
            </a:extLst>
          </p:cNvPr>
          <p:cNvSpPr>
            <a:spLocks noGrp="1"/>
          </p:cNvSpPr>
          <p:nvPr>
            <p:ph idx="1"/>
          </p:nvPr>
        </p:nvSpPr>
        <p:spPr>
          <a:xfrm>
            <a:off x="88778" y="1825625"/>
            <a:ext cx="12011486" cy="4351338"/>
          </a:xfrm>
        </p:spPr>
        <p:txBody>
          <a:bodyPr/>
          <a:lstStyle/>
          <a:p>
            <a:pPr marL="0" indent="0" algn="ctr">
              <a:lnSpc>
                <a:spcPct val="300000"/>
              </a:lnSpc>
              <a:buNone/>
            </a:pPr>
            <a:r>
              <a:rPr lang="fr-FR" b="1" dirty="0">
                <a:solidFill>
                  <a:schemeClr val="bg1"/>
                </a:solidFill>
              </a:rPr>
              <a:t>I – Dijon LocJam: A Case </a:t>
            </a:r>
            <a:r>
              <a:rPr lang="fr-FR" b="1" dirty="0" err="1">
                <a:solidFill>
                  <a:schemeClr val="bg1"/>
                </a:solidFill>
              </a:rPr>
              <a:t>Study</a:t>
            </a:r>
            <a:r>
              <a:rPr lang="fr-FR" b="1" dirty="0">
                <a:solidFill>
                  <a:schemeClr val="bg1"/>
                </a:solidFill>
              </a:rPr>
              <a:t> + </a:t>
            </a:r>
            <a:r>
              <a:rPr lang="fr-FR" b="1" dirty="0" err="1">
                <a:solidFill>
                  <a:schemeClr val="bg1"/>
                </a:solidFill>
              </a:rPr>
              <a:t>Specificities</a:t>
            </a:r>
            <a:r>
              <a:rPr lang="fr-FR" b="1" dirty="0">
                <a:solidFill>
                  <a:schemeClr val="bg1"/>
                </a:solidFill>
              </a:rPr>
              <a:t> of FR </a:t>
            </a:r>
            <a:r>
              <a:rPr lang="fr-FR" b="1" dirty="0" err="1">
                <a:solidFill>
                  <a:schemeClr val="bg1"/>
                </a:solidFill>
              </a:rPr>
              <a:t>game</a:t>
            </a:r>
            <a:r>
              <a:rPr lang="fr-FR" b="1" dirty="0">
                <a:solidFill>
                  <a:schemeClr val="bg1"/>
                </a:solidFill>
              </a:rPr>
              <a:t> </a:t>
            </a:r>
            <a:r>
              <a:rPr lang="fr-FR" b="1" dirty="0" err="1">
                <a:solidFill>
                  <a:schemeClr val="bg1"/>
                </a:solidFill>
              </a:rPr>
              <a:t>localization</a:t>
            </a:r>
            <a:endParaRPr lang="fr-FR" b="1" dirty="0">
              <a:solidFill>
                <a:schemeClr val="bg1"/>
              </a:solidFill>
            </a:endParaRPr>
          </a:p>
          <a:p>
            <a:pPr marL="0" indent="0" algn="ctr">
              <a:lnSpc>
                <a:spcPct val="300000"/>
              </a:lnSpc>
              <a:buNone/>
            </a:pPr>
            <a:r>
              <a:rPr lang="fr-FR" b="1" dirty="0">
                <a:solidFill>
                  <a:schemeClr val="bg1"/>
                </a:solidFill>
              </a:rPr>
              <a:t>II – Discussion about YakYak </a:t>
            </a:r>
            <a:r>
              <a:rPr lang="fr-FR" b="1" dirty="0" err="1">
                <a:solidFill>
                  <a:schemeClr val="bg1"/>
                </a:solidFill>
              </a:rPr>
              <a:t>Jams</a:t>
            </a:r>
            <a:r>
              <a:rPr lang="fr-FR" b="1" dirty="0">
                <a:solidFill>
                  <a:schemeClr val="bg1"/>
                </a:solidFill>
              </a:rPr>
              <a:t> </a:t>
            </a:r>
            <a:r>
              <a:rPr lang="fr-FR" b="1" dirty="0" err="1">
                <a:solidFill>
                  <a:schemeClr val="bg1"/>
                </a:solidFill>
              </a:rPr>
              <a:t>with</a:t>
            </a:r>
            <a:r>
              <a:rPr lang="fr-FR" b="1" dirty="0">
                <a:solidFill>
                  <a:schemeClr val="bg1"/>
                </a:solidFill>
              </a:rPr>
              <a:t> a focus on </a:t>
            </a:r>
            <a:r>
              <a:rPr lang="fr-FR" b="1" dirty="0" err="1">
                <a:solidFill>
                  <a:schemeClr val="bg1"/>
                </a:solidFill>
              </a:rPr>
              <a:t>Spanish</a:t>
            </a:r>
            <a:r>
              <a:rPr lang="fr-FR" b="1" dirty="0">
                <a:solidFill>
                  <a:schemeClr val="bg1"/>
                </a:solidFill>
              </a:rPr>
              <a:t> </a:t>
            </a:r>
            <a:r>
              <a:rPr lang="fr-FR" b="1" dirty="0" err="1">
                <a:solidFill>
                  <a:schemeClr val="bg1"/>
                </a:solidFill>
              </a:rPr>
              <a:t>jammers</a:t>
            </a:r>
            <a:r>
              <a:rPr lang="fr-FR" b="1" dirty="0">
                <a:solidFill>
                  <a:schemeClr val="bg1"/>
                </a:solidFill>
              </a:rPr>
              <a:t>’ </a:t>
            </a:r>
            <a:r>
              <a:rPr lang="fr-FR" b="1" dirty="0" err="1">
                <a:solidFill>
                  <a:schemeClr val="bg1"/>
                </a:solidFill>
              </a:rPr>
              <a:t>experience</a:t>
            </a:r>
            <a:endParaRPr lang="en-GB" b="1" dirty="0">
              <a:solidFill>
                <a:schemeClr val="bg1"/>
              </a:solidFill>
            </a:endParaRPr>
          </a:p>
        </p:txBody>
      </p:sp>
    </p:spTree>
    <p:extLst>
      <p:ext uri="{BB962C8B-B14F-4D97-AF65-F5344CB8AC3E}">
        <p14:creationId xmlns:p14="http://schemas.microsoft.com/office/powerpoint/2010/main" val="2321165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70205-ADCE-4D1D-B339-768E3F9120CD}"/>
              </a:ext>
            </a:extLst>
          </p:cNvPr>
          <p:cNvSpPr>
            <a:spLocks noGrp="1"/>
          </p:cNvSpPr>
          <p:nvPr>
            <p:ph idx="1"/>
          </p:nvPr>
        </p:nvSpPr>
        <p:spPr>
          <a:xfrm>
            <a:off x="838199" y="1011395"/>
            <a:ext cx="10515600" cy="4351338"/>
          </a:xfrm>
        </p:spPr>
        <p:txBody>
          <a:bodyPr>
            <a:normAutofit/>
          </a:bodyPr>
          <a:lstStyle/>
          <a:p>
            <a:pPr marL="0" indent="0" algn="ctr">
              <a:buNone/>
            </a:pPr>
            <a:r>
              <a:rPr lang="fr-FR" sz="4000" dirty="0" err="1">
                <a:solidFill>
                  <a:schemeClr val="bg1"/>
                </a:solidFill>
              </a:rPr>
              <a:t>Special</a:t>
            </a:r>
            <a:r>
              <a:rPr lang="fr-FR" sz="4000" dirty="0">
                <a:solidFill>
                  <a:schemeClr val="bg1"/>
                </a:solidFill>
              </a:rPr>
              <a:t> </a:t>
            </a:r>
            <a:r>
              <a:rPr lang="fr-FR" sz="4000" dirty="0" err="1">
                <a:solidFill>
                  <a:schemeClr val="bg1"/>
                </a:solidFill>
              </a:rPr>
              <a:t>characters</a:t>
            </a:r>
            <a:r>
              <a:rPr lang="fr-FR" sz="4000" dirty="0">
                <a:solidFill>
                  <a:schemeClr val="bg1"/>
                </a:solidFill>
              </a:rPr>
              <a:t> </a:t>
            </a:r>
            <a:r>
              <a:rPr lang="fr-FR" sz="4000" dirty="0" err="1">
                <a:solidFill>
                  <a:schemeClr val="bg1"/>
                </a:solidFill>
              </a:rPr>
              <a:t>appearing</a:t>
            </a:r>
            <a:r>
              <a:rPr lang="fr-FR" sz="4000" dirty="0">
                <a:solidFill>
                  <a:schemeClr val="bg1"/>
                </a:solidFill>
              </a:rPr>
              <a:t> on a new line </a:t>
            </a:r>
            <a:r>
              <a:rPr lang="fr-FR" sz="4000" dirty="0" err="1">
                <a:solidFill>
                  <a:schemeClr val="bg1"/>
                </a:solidFill>
              </a:rPr>
              <a:t>because</a:t>
            </a:r>
            <a:r>
              <a:rPr lang="fr-FR" sz="4000" dirty="0">
                <a:solidFill>
                  <a:schemeClr val="bg1"/>
                </a:solidFill>
              </a:rPr>
              <a:t> </a:t>
            </a:r>
            <a:r>
              <a:rPr lang="fr-FR" sz="4000" dirty="0" err="1">
                <a:solidFill>
                  <a:schemeClr val="bg1"/>
                </a:solidFill>
              </a:rPr>
              <a:t>nbsp</a:t>
            </a:r>
            <a:r>
              <a:rPr lang="fr-FR" sz="4000" dirty="0">
                <a:solidFill>
                  <a:schemeClr val="bg1"/>
                </a:solidFill>
              </a:rPr>
              <a:t> </a:t>
            </a:r>
            <a:r>
              <a:rPr lang="fr-FR" sz="4000" dirty="0" err="1">
                <a:solidFill>
                  <a:schemeClr val="bg1"/>
                </a:solidFill>
              </a:rPr>
              <a:t>weren’t</a:t>
            </a:r>
            <a:r>
              <a:rPr lang="fr-FR" sz="4000" dirty="0">
                <a:solidFill>
                  <a:schemeClr val="bg1"/>
                </a:solidFill>
              </a:rPr>
              <a:t> </a:t>
            </a:r>
            <a:r>
              <a:rPr lang="fr-FR" sz="4000" dirty="0" err="1">
                <a:solidFill>
                  <a:schemeClr val="bg1"/>
                </a:solidFill>
              </a:rPr>
              <a:t>supported</a:t>
            </a:r>
            <a:endParaRPr lang="en-GB" sz="4000" dirty="0">
              <a:solidFill>
                <a:schemeClr val="bg1"/>
              </a:solidFill>
            </a:endParaRPr>
          </a:p>
        </p:txBody>
      </p:sp>
      <p:pic>
        <p:nvPicPr>
          <p:cNvPr id="5" name="Picture 4">
            <a:extLst>
              <a:ext uri="{FF2B5EF4-FFF2-40B4-BE49-F238E27FC236}">
                <a16:creationId xmlns:a16="http://schemas.microsoft.com/office/drawing/2014/main" id="{69B726DB-2FD9-4458-A3DF-32F672A55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913" y="2778691"/>
            <a:ext cx="9288171" cy="2934109"/>
          </a:xfrm>
          <a:prstGeom prst="rect">
            <a:avLst/>
          </a:prstGeom>
        </p:spPr>
      </p:pic>
    </p:spTree>
    <p:extLst>
      <p:ext uri="{BB962C8B-B14F-4D97-AF65-F5344CB8AC3E}">
        <p14:creationId xmlns:p14="http://schemas.microsoft.com/office/powerpoint/2010/main" val="3020420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832C5-2905-4F71-9C06-481C244546AE}"/>
              </a:ext>
            </a:extLst>
          </p:cNvPr>
          <p:cNvSpPr>
            <a:spLocks noGrp="1"/>
          </p:cNvSpPr>
          <p:nvPr>
            <p:ph type="title"/>
          </p:nvPr>
        </p:nvSpPr>
        <p:spPr/>
        <p:txBody>
          <a:bodyPr>
            <a:normAutofit/>
          </a:bodyPr>
          <a:lstStyle/>
          <a:p>
            <a:r>
              <a:rPr lang="fr-FR" b="1" dirty="0" err="1">
                <a:solidFill>
                  <a:schemeClr val="bg1"/>
                </a:solidFill>
              </a:rPr>
              <a:t>Debated</a:t>
            </a:r>
            <a:r>
              <a:rPr lang="fr-FR" b="1" dirty="0">
                <a:solidFill>
                  <a:schemeClr val="bg1"/>
                </a:solidFill>
              </a:rPr>
              <a:t> use of the </a:t>
            </a:r>
            <a:r>
              <a:rPr lang="fr-FR" b="1" dirty="0" err="1">
                <a:solidFill>
                  <a:schemeClr val="bg1"/>
                </a:solidFill>
              </a:rPr>
              <a:t>thin</a:t>
            </a:r>
            <a:r>
              <a:rPr lang="fr-FR" b="1" dirty="0">
                <a:solidFill>
                  <a:schemeClr val="bg1"/>
                </a:solidFill>
              </a:rPr>
              <a:t> non-</a:t>
            </a:r>
            <a:r>
              <a:rPr lang="fr-FR" b="1" dirty="0" err="1">
                <a:solidFill>
                  <a:schemeClr val="bg1"/>
                </a:solidFill>
              </a:rPr>
              <a:t>breaking</a:t>
            </a:r>
            <a:r>
              <a:rPr lang="fr-FR" b="1" dirty="0">
                <a:solidFill>
                  <a:schemeClr val="bg1"/>
                </a:solidFill>
              </a:rPr>
              <a:t> </a:t>
            </a:r>
            <a:r>
              <a:rPr lang="fr-FR" b="1" dirty="0" err="1">
                <a:solidFill>
                  <a:schemeClr val="bg1"/>
                </a:solidFill>
              </a:rPr>
              <a:t>space</a:t>
            </a:r>
            <a:endParaRPr lang="en-GB" b="1" dirty="0">
              <a:solidFill>
                <a:schemeClr val="bg1"/>
              </a:solidFill>
            </a:endParaRPr>
          </a:p>
        </p:txBody>
      </p:sp>
      <p:sp>
        <p:nvSpPr>
          <p:cNvPr id="3" name="Content Placeholder 2">
            <a:extLst>
              <a:ext uri="{FF2B5EF4-FFF2-40B4-BE49-F238E27FC236}">
                <a16:creationId xmlns:a16="http://schemas.microsoft.com/office/drawing/2014/main" id="{F1FFBD92-5D16-48BD-A65E-302973E9D133}"/>
              </a:ext>
            </a:extLst>
          </p:cNvPr>
          <p:cNvSpPr>
            <a:spLocks noGrp="1"/>
          </p:cNvSpPr>
          <p:nvPr>
            <p:ph idx="1"/>
          </p:nvPr>
        </p:nvSpPr>
        <p:spPr/>
        <p:txBody>
          <a:bodyPr/>
          <a:lstStyle/>
          <a:p>
            <a:pPr marL="0" indent="0">
              <a:buNone/>
            </a:pPr>
            <a:endParaRPr lang="fr-FR" dirty="0">
              <a:solidFill>
                <a:schemeClr val="bg1"/>
              </a:solidFill>
            </a:endParaRPr>
          </a:p>
          <a:p>
            <a:pPr marL="0" indent="0" algn="ctr">
              <a:buNone/>
            </a:pPr>
            <a:r>
              <a:rPr lang="fr-FR" dirty="0">
                <a:solidFill>
                  <a:schemeClr val="bg1"/>
                </a:solidFill>
              </a:rPr>
              <a:t>«  » </a:t>
            </a:r>
          </a:p>
          <a:p>
            <a:pPr marL="0" indent="0" algn="ctr">
              <a:buNone/>
            </a:pPr>
            <a:endParaRPr lang="fr-FR" dirty="0">
              <a:solidFill>
                <a:schemeClr val="bg1"/>
              </a:solidFill>
            </a:endParaRPr>
          </a:p>
          <a:p>
            <a:pPr marL="0" indent="0" algn="ctr">
              <a:buNone/>
            </a:pPr>
            <a:r>
              <a:rPr lang="fr-FR" dirty="0">
                <a:solidFill>
                  <a:schemeClr val="bg1"/>
                </a:solidFill>
              </a:rPr>
              <a:t>%  </a:t>
            </a:r>
          </a:p>
          <a:p>
            <a:pPr marL="0" indent="0" algn="ctr">
              <a:buNone/>
            </a:pPr>
            <a:endParaRPr lang="fr-FR" dirty="0">
              <a:solidFill>
                <a:schemeClr val="bg1"/>
              </a:solidFill>
            </a:endParaRPr>
          </a:p>
          <a:p>
            <a:pPr marL="0" indent="0" algn="ctr">
              <a:buNone/>
            </a:pPr>
            <a:r>
              <a:rPr lang="fr-FR" dirty="0">
                <a:solidFill>
                  <a:schemeClr val="bg1"/>
                </a:solidFill>
              </a:rPr>
              <a:t>1 000 000</a:t>
            </a:r>
          </a:p>
        </p:txBody>
      </p:sp>
    </p:spTree>
    <p:extLst>
      <p:ext uri="{BB962C8B-B14F-4D97-AF65-F5344CB8AC3E}">
        <p14:creationId xmlns:p14="http://schemas.microsoft.com/office/powerpoint/2010/main" val="33560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F7A33F-36E8-40CD-A730-92EB9FD28861}"/>
              </a:ext>
            </a:extLst>
          </p:cNvPr>
          <p:cNvSpPr>
            <a:spLocks noGrp="1"/>
          </p:cNvSpPr>
          <p:nvPr>
            <p:ph idx="1"/>
          </p:nvPr>
        </p:nvSpPr>
        <p:spPr/>
        <p:txBody>
          <a:bodyPr/>
          <a:lstStyle/>
          <a:p>
            <a:pPr marL="0" indent="0" algn="ctr">
              <a:buNone/>
            </a:pPr>
            <a:r>
              <a:rPr lang="fr-FR" dirty="0" err="1">
                <a:solidFill>
                  <a:schemeClr val="bg1"/>
                </a:solidFill>
              </a:rPr>
              <a:t>Special</a:t>
            </a:r>
            <a:r>
              <a:rPr lang="fr-FR" dirty="0">
                <a:solidFill>
                  <a:schemeClr val="bg1"/>
                </a:solidFill>
              </a:rPr>
              <a:t> </a:t>
            </a:r>
            <a:r>
              <a:rPr lang="fr-FR" dirty="0" err="1">
                <a:solidFill>
                  <a:schemeClr val="bg1"/>
                </a:solidFill>
              </a:rPr>
              <a:t>characters</a:t>
            </a:r>
            <a:r>
              <a:rPr lang="fr-FR" dirty="0">
                <a:solidFill>
                  <a:schemeClr val="bg1"/>
                </a:solidFill>
              </a:rPr>
              <a:t>  </a:t>
            </a:r>
            <a:r>
              <a:rPr lang="fr-FR" sz="6000" dirty="0">
                <a:solidFill>
                  <a:schemeClr val="bg1"/>
                </a:solidFill>
              </a:rPr>
              <a:t>ç  </a:t>
            </a:r>
            <a:r>
              <a:rPr lang="en-GB" sz="6000" b="0" i="0" dirty="0">
                <a:solidFill>
                  <a:schemeClr val="bg1"/>
                </a:solidFill>
                <a:effectLst/>
                <a:latin typeface="Linux Libertine"/>
              </a:rPr>
              <a:t>œ  </a:t>
            </a:r>
            <a:r>
              <a:rPr lang="en-GB" sz="6000" b="0" i="0" dirty="0">
                <a:solidFill>
                  <a:schemeClr val="bg1"/>
                </a:solidFill>
                <a:effectLst/>
                <a:latin typeface="Times New Roman" panose="02020603050405020304" pitchFamily="18" charset="0"/>
              </a:rPr>
              <a:t>«  »</a:t>
            </a:r>
            <a:endParaRPr lang="en-GB" sz="6000" b="0" i="0" dirty="0">
              <a:solidFill>
                <a:schemeClr val="bg1"/>
              </a:solidFill>
              <a:effectLst/>
              <a:latin typeface="Linux Libertine"/>
            </a:endParaRPr>
          </a:p>
        </p:txBody>
      </p:sp>
    </p:spTree>
    <p:extLst>
      <p:ext uri="{BB962C8B-B14F-4D97-AF65-F5344CB8AC3E}">
        <p14:creationId xmlns:p14="http://schemas.microsoft.com/office/powerpoint/2010/main" val="3896246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9B0E-7ED2-4609-8084-6E194BA398F1}"/>
              </a:ext>
            </a:extLst>
          </p:cNvPr>
          <p:cNvSpPr>
            <a:spLocks noGrp="1"/>
          </p:cNvSpPr>
          <p:nvPr>
            <p:ph type="title"/>
          </p:nvPr>
        </p:nvSpPr>
        <p:spPr/>
        <p:txBody>
          <a:bodyPr/>
          <a:lstStyle/>
          <a:p>
            <a:pPr algn="ctr"/>
            <a:r>
              <a:rPr lang="fr-FR" b="1" dirty="0" err="1">
                <a:solidFill>
                  <a:schemeClr val="bg1"/>
                </a:solidFill>
              </a:rPr>
              <a:t>Adapting</a:t>
            </a:r>
            <a:r>
              <a:rPr lang="fr-FR" b="1" dirty="0">
                <a:solidFill>
                  <a:schemeClr val="bg1"/>
                </a:solidFill>
              </a:rPr>
              <a:t> and </a:t>
            </a:r>
            <a:r>
              <a:rPr lang="fr-FR" b="1" dirty="0" err="1">
                <a:solidFill>
                  <a:schemeClr val="bg1"/>
                </a:solidFill>
              </a:rPr>
              <a:t>creating</a:t>
            </a:r>
            <a:r>
              <a:rPr lang="fr-FR" b="1" dirty="0">
                <a:solidFill>
                  <a:schemeClr val="bg1"/>
                </a:solidFill>
              </a:rPr>
              <a:t> jokes</a:t>
            </a:r>
            <a:endParaRPr lang="en-GB" b="1" dirty="0"/>
          </a:p>
        </p:txBody>
      </p:sp>
      <p:pic>
        <p:nvPicPr>
          <p:cNvPr id="9" name="Picture 8">
            <a:extLst>
              <a:ext uri="{FF2B5EF4-FFF2-40B4-BE49-F238E27FC236}">
                <a16:creationId xmlns:a16="http://schemas.microsoft.com/office/drawing/2014/main" id="{43D61D68-1619-45D6-AF5A-173BCFC33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55" y="1800625"/>
            <a:ext cx="6168085" cy="1929503"/>
          </a:xfrm>
          <a:prstGeom prst="rect">
            <a:avLst/>
          </a:prstGeom>
        </p:spPr>
      </p:pic>
      <p:pic>
        <p:nvPicPr>
          <p:cNvPr id="11" name="Picture 10">
            <a:extLst>
              <a:ext uri="{FF2B5EF4-FFF2-40B4-BE49-F238E27FC236}">
                <a16:creationId xmlns:a16="http://schemas.microsoft.com/office/drawing/2014/main" id="{A197139F-2D8E-46A2-B487-DBA0149B8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5" y="3840065"/>
            <a:ext cx="6969551" cy="2201663"/>
          </a:xfrm>
          <a:prstGeom prst="rect">
            <a:avLst/>
          </a:prstGeom>
        </p:spPr>
      </p:pic>
      <p:pic>
        <p:nvPicPr>
          <p:cNvPr id="16" name="Picture 15">
            <a:extLst>
              <a:ext uri="{FF2B5EF4-FFF2-40B4-BE49-F238E27FC236}">
                <a16:creationId xmlns:a16="http://schemas.microsoft.com/office/drawing/2014/main" id="{E8CDFDB7-4A6E-4363-9BE6-666B7F005E5E}"/>
              </a:ext>
            </a:extLst>
          </p:cNvPr>
          <p:cNvPicPr>
            <a:picLocks noChangeAspect="1"/>
          </p:cNvPicPr>
          <p:nvPr/>
        </p:nvPicPr>
        <p:blipFill>
          <a:blip r:embed="rId4"/>
          <a:stretch>
            <a:fillRect/>
          </a:stretch>
        </p:blipFill>
        <p:spPr>
          <a:xfrm>
            <a:off x="8818945" y="1616035"/>
            <a:ext cx="1745482" cy="2114093"/>
          </a:xfrm>
          <a:prstGeom prst="rect">
            <a:avLst/>
          </a:prstGeom>
        </p:spPr>
      </p:pic>
      <p:sp>
        <p:nvSpPr>
          <p:cNvPr id="17" name="TextBox 16">
            <a:extLst>
              <a:ext uri="{FF2B5EF4-FFF2-40B4-BE49-F238E27FC236}">
                <a16:creationId xmlns:a16="http://schemas.microsoft.com/office/drawing/2014/main" id="{FB80F5FD-64E5-477D-BED4-BF6753612013}"/>
              </a:ext>
            </a:extLst>
          </p:cNvPr>
          <p:cNvSpPr txBox="1"/>
          <p:nvPr/>
        </p:nvSpPr>
        <p:spPr>
          <a:xfrm>
            <a:off x="7916152" y="3740512"/>
            <a:ext cx="3728622" cy="3323987"/>
          </a:xfrm>
          <a:prstGeom prst="rect">
            <a:avLst/>
          </a:prstGeom>
          <a:noFill/>
        </p:spPr>
        <p:txBody>
          <a:bodyPr wrap="square" rtlCol="0">
            <a:spAutoFit/>
          </a:bodyPr>
          <a:lstStyle/>
          <a:p>
            <a:r>
              <a:rPr lang="fr-FR" sz="2400" dirty="0" err="1">
                <a:solidFill>
                  <a:schemeClr val="bg1"/>
                </a:solidFill>
              </a:rPr>
              <a:t>Owl</a:t>
            </a:r>
            <a:endParaRPr lang="fr-FR" sz="2400" dirty="0">
              <a:solidFill>
                <a:schemeClr val="bg1"/>
              </a:solidFill>
            </a:endParaRPr>
          </a:p>
          <a:p>
            <a:r>
              <a:rPr lang="fr-FR" sz="2400" dirty="0">
                <a:solidFill>
                  <a:schemeClr val="bg1"/>
                </a:solidFill>
              </a:rPr>
              <a:t>=</a:t>
            </a:r>
          </a:p>
          <a:p>
            <a:r>
              <a:rPr lang="en-GB" sz="2400" dirty="0" err="1">
                <a:solidFill>
                  <a:schemeClr val="bg1"/>
                </a:solidFill>
              </a:rPr>
              <a:t>Hibou</a:t>
            </a:r>
            <a:endParaRPr lang="en-GB" sz="2400" dirty="0">
              <a:solidFill>
                <a:schemeClr val="bg1"/>
              </a:solidFill>
            </a:endParaRPr>
          </a:p>
          <a:p>
            <a:r>
              <a:rPr lang="en-GB" sz="2400" dirty="0">
                <a:solidFill>
                  <a:schemeClr val="bg1"/>
                </a:solidFill>
              </a:rPr>
              <a:t>Chouette</a:t>
            </a:r>
          </a:p>
          <a:p>
            <a:r>
              <a:rPr lang="en-GB" sz="2400" dirty="0" err="1">
                <a:solidFill>
                  <a:schemeClr val="bg1"/>
                </a:solidFill>
              </a:rPr>
              <a:t>Effraie</a:t>
            </a:r>
            <a:endParaRPr lang="en-GB" sz="2400" dirty="0">
              <a:solidFill>
                <a:schemeClr val="bg1"/>
              </a:solidFill>
            </a:endParaRPr>
          </a:p>
          <a:p>
            <a:r>
              <a:rPr lang="fr-FR" sz="2400" dirty="0">
                <a:solidFill>
                  <a:schemeClr val="bg1"/>
                </a:solidFill>
              </a:rPr>
              <a:t>Hulotte</a:t>
            </a:r>
          </a:p>
          <a:p>
            <a:r>
              <a:rPr lang="fr-FR" sz="2400" dirty="0">
                <a:solidFill>
                  <a:schemeClr val="bg1"/>
                </a:solidFill>
              </a:rPr>
              <a:t>Chevêche</a:t>
            </a:r>
          </a:p>
          <a:p>
            <a:r>
              <a:rPr lang="fr-FR" sz="2400" dirty="0">
                <a:solidFill>
                  <a:schemeClr val="bg1"/>
                </a:solidFill>
              </a:rPr>
              <a:t>Chat-huant …</a:t>
            </a:r>
          </a:p>
          <a:p>
            <a:endParaRPr lang="fr-FR" dirty="0"/>
          </a:p>
        </p:txBody>
      </p:sp>
      <p:pic>
        <p:nvPicPr>
          <p:cNvPr id="19" name="Picture 18">
            <a:extLst>
              <a:ext uri="{FF2B5EF4-FFF2-40B4-BE49-F238E27FC236}">
                <a16:creationId xmlns:a16="http://schemas.microsoft.com/office/drawing/2014/main" id="{6B15C63B-D143-4077-AD0A-117D8CCEA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0741" y="4758431"/>
            <a:ext cx="1813059" cy="1020685"/>
          </a:xfrm>
          <a:prstGeom prst="rect">
            <a:avLst/>
          </a:prstGeom>
        </p:spPr>
      </p:pic>
      <p:sp>
        <p:nvSpPr>
          <p:cNvPr id="20" name="TextBox 19">
            <a:extLst>
              <a:ext uri="{FF2B5EF4-FFF2-40B4-BE49-F238E27FC236}">
                <a16:creationId xmlns:a16="http://schemas.microsoft.com/office/drawing/2014/main" id="{0EA85F0C-6BA9-4EBB-95DA-DB870D95FDA1}"/>
              </a:ext>
            </a:extLst>
          </p:cNvPr>
          <p:cNvSpPr txBox="1"/>
          <p:nvPr/>
        </p:nvSpPr>
        <p:spPr>
          <a:xfrm>
            <a:off x="2743201" y="6151665"/>
            <a:ext cx="1944208" cy="461665"/>
          </a:xfrm>
          <a:prstGeom prst="rect">
            <a:avLst/>
          </a:prstGeom>
          <a:noFill/>
        </p:spPr>
        <p:txBody>
          <a:bodyPr wrap="square" rtlCol="0">
            <a:spAutoFit/>
          </a:bodyPr>
          <a:lstStyle/>
          <a:p>
            <a:pPr algn="ctr"/>
            <a:r>
              <a:rPr lang="fr-FR" sz="2400" dirty="0">
                <a:solidFill>
                  <a:schemeClr val="bg1"/>
                </a:solidFill>
              </a:rPr>
              <a:t>2 </a:t>
            </a:r>
            <a:r>
              <a:rPr lang="fr-FR" sz="2400" dirty="0" err="1">
                <a:solidFill>
                  <a:schemeClr val="bg1"/>
                </a:solidFill>
              </a:rPr>
              <a:t>meanings</a:t>
            </a:r>
            <a:endParaRPr lang="en-GB" sz="2400" dirty="0">
              <a:solidFill>
                <a:schemeClr val="bg1"/>
              </a:solidFill>
            </a:endParaRPr>
          </a:p>
        </p:txBody>
      </p:sp>
    </p:spTree>
    <p:extLst>
      <p:ext uri="{BB962C8B-B14F-4D97-AF65-F5344CB8AC3E}">
        <p14:creationId xmlns:p14="http://schemas.microsoft.com/office/powerpoint/2010/main" val="286150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C6E5-55C8-45A0-9C92-752DECF640E8}"/>
              </a:ext>
            </a:extLst>
          </p:cNvPr>
          <p:cNvSpPr>
            <a:spLocks noGrp="1"/>
          </p:cNvSpPr>
          <p:nvPr>
            <p:ph type="title"/>
          </p:nvPr>
        </p:nvSpPr>
        <p:spPr>
          <a:xfrm>
            <a:off x="103910" y="276348"/>
            <a:ext cx="2828278" cy="1325563"/>
          </a:xfrm>
        </p:spPr>
        <p:txBody>
          <a:bodyPr>
            <a:normAutofit/>
          </a:bodyPr>
          <a:lstStyle/>
          <a:p>
            <a:r>
              <a:rPr lang="en-GB" b="1" dirty="0">
                <a:solidFill>
                  <a:schemeClr val="bg1"/>
                </a:solidFill>
              </a:rPr>
              <a:t>Cultural references</a:t>
            </a:r>
          </a:p>
        </p:txBody>
      </p:sp>
      <p:sp>
        <p:nvSpPr>
          <p:cNvPr id="3" name="Content Placeholder 2">
            <a:extLst>
              <a:ext uri="{FF2B5EF4-FFF2-40B4-BE49-F238E27FC236}">
                <a16:creationId xmlns:a16="http://schemas.microsoft.com/office/drawing/2014/main" id="{1AB19B15-42E6-40B6-84A1-B03BCB84FFD8}"/>
              </a:ext>
            </a:extLst>
          </p:cNvPr>
          <p:cNvSpPr>
            <a:spLocks noGrp="1"/>
          </p:cNvSpPr>
          <p:nvPr>
            <p:ph idx="1"/>
          </p:nvPr>
        </p:nvSpPr>
        <p:spPr>
          <a:xfrm>
            <a:off x="2521527" y="0"/>
            <a:ext cx="9566563" cy="4837690"/>
          </a:xfrm>
        </p:spPr>
        <p:txBody>
          <a:bodyPr>
            <a:noAutofit/>
          </a:bodyPr>
          <a:lstStyle/>
          <a:p>
            <a:pPr marL="0" indent="0">
              <a:buNone/>
            </a:pPr>
            <a:r>
              <a:rPr lang="fr-FR" sz="1050" dirty="0">
                <a:solidFill>
                  <a:schemeClr val="bg1"/>
                </a:solidFill>
              </a:rPr>
              <a:t>GM : Le masque complet. Je l'ai réparé. Prends-le, il t'aidera à voir ce que tes yeux seuls ne peuvent discerner. Tu sauras bien le faire fonctionner. Tu as l'habitude, avec tes gadgets. </a:t>
            </a:r>
          </a:p>
          <a:p>
            <a:pPr marL="0" indent="0">
              <a:buNone/>
            </a:pPr>
            <a:r>
              <a:rPr lang="fr-FR" sz="1050" dirty="0">
                <a:solidFill>
                  <a:schemeClr val="bg1"/>
                </a:solidFill>
              </a:rPr>
              <a:t>Ana : On parle d'une relique antique qui vient de la forêt, Mamie, pas d'une enceinte Bluetooth ! </a:t>
            </a:r>
          </a:p>
          <a:p>
            <a:pPr marL="0" indent="0">
              <a:buNone/>
            </a:pPr>
            <a:r>
              <a:rPr lang="fr-FR" sz="1050" dirty="0" err="1">
                <a:solidFill>
                  <a:schemeClr val="bg1"/>
                </a:solidFill>
              </a:rPr>
              <a:t>Gm</a:t>
            </a:r>
            <a:r>
              <a:rPr lang="fr-FR" sz="1050" dirty="0">
                <a:solidFill>
                  <a:schemeClr val="bg1"/>
                </a:solidFill>
              </a:rPr>
              <a:t> : Tu devrais comprendre tout aussi vite. Prends-le. Pars sans attendre.</a:t>
            </a:r>
          </a:p>
          <a:p>
            <a:pPr marL="0" indent="0">
              <a:buNone/>
            </a:pPr>
            <a:r>
              <a:rPr lang="fr-FR" sz="1050" dirty="0">
                <a:solidFill>
                  <a:schemeClr val="bg1"/>
                </a:solidFill>
              </a:rPr>
              <a:t>"tu devrais comprendre tout aussi vite" (aussi vite que quoi? qu'une enceinte </a:t>
            </a:r>
            <a:r>
              <a:rPr lang="fr-FR" sz="1050" dirty="0" err="1">
                <a:solidFill>
                  <a:schemeClr val="bg1"/>
                </a:solidFill>
              </a:rPr>
              <a:t>bluetooth</a:t>
            </a:r>
            <a:r>
              <a:rPr lang="fr-FR" sz="1050" dirty="0">
                <a:solidFill>
                  <a:schemeClr val="bg1"/>
                </a:solidFill>
              </a:rPr>
              <a:t>?) &gt; </a:t>
            </a:r>
          </a:p>
          <a:p>
            <a:pPr marL="0" indent="0">
              <a:buNone/>
            </a:pPr>
            <a:r>
              <a:rPr lang="fr-FR" sz="1050" dirty="0">
                <a:solidFill>
                  <a:schemeClr val="bg1"/>
                </a:solidFill>
              </a:rPr>
              <a:t>Oui car référence aux gadgets “Ang : </a:t>
            </a:r>
            <a:r>
              <a:rPr lang="fr-FR" sz="1050" dirty="0" err="1">
                <a:solidFill>
                  <a:schemeClr val="bg1"/>
                </a:solidFill>
              </a:rPr>
              <a:t>devices</a:t>
            </a:r>
            <a:r>
              <a:rPr lang="fr-FR" sz="1050" dirty="0">
                <a:solidFill>
                  <a:schemeClr val="bg1"/>
                </a:solidFill>
              </a:rPr>
              <a:t>”, La grand mère d’ana parle du masque comme d’un appareil technologique.</a:t>
            </a:r>
          </a:p>
          <a:p>
            <a:pPr marL="0" indent="0">
              <a:buNone/>
            </a:pPr>
            <a:r>
              <a:rPr lang="fr-FR" sz="1050" dirty="0">
                <a:solidFill>
                  <a:schemeClr val="bg1"/>
                </a:solidFill>
              </a:rPr>
              <a:t>Ok. Alors je pense qu’il y a un souci deux répliques plus haut. La grand-mère dit “</a:t>
            </a:r>
            <a:r>
              <a:rPr lang="fr-FR" sz="1050" dirty="0" err="1">
                <a:solidFill>
                  <a:schemeClr val="bg1"/>
                </a:solidFill>
              </a:rPr>
              <a:t>you’ll</a:t>
            </a:r>
            <a:r>
              <a:rPr lang="fr-FR" sz="1050" dirty="0">
                <a:solidFill>
                  <a:schemeClr val="bg1"/>
                </a:solidFill>
              </a:rPr>
              <a:t> figure </a:t>
            </a:r>
            <a:r>
              <a:rPr lang="fr-FR" sz="1050" dirty="0" err="1">
                <a:solidFill>
                  <a:schemeClr val="bg1"/>
                </a:solidFill>
              </a:rPr>
              <a:t>it</a:t>
            </a:r>
            <a:r>
              <a:rPr lang="fr-FR" sz="1050" dirty="0">
                <a:solidFill>
                  <a:schemeClr val="bg1"/>
                </a:solidFill>
              </a:rPr>
              <a:t> out. You know </a:t>
            </a:r>
            <a:r>
              <a:rPr lang="fr-FR" sz="1050" dirty="0" err="1">
                <a:solidFill>
                  <a:schemeClr val="bg1"/>
                </a:solidFill>
              </a:rPr>
              <a:t>your</a:t>
            </a:r>
            <a:r>
              <a:rPr lang="fr-FR" sz="1050" dirty="0">
                <a:solidFill>
                  <a:schemeClr val="bg1"/>
                </a:solidFill>
              </a:rPr>
              <a:t> </a:t>
            </a:r>
            <a:r>
              <a:rPr lang="fr-FR" sz="1050" dirty="0" err="1">
                <a:solidFill>
                  <a:schemeClr val="bg1"/>
                </a:solidFill>
              </a:rPr>
              <a:t>way</a:t>
            </a:r>
            <a:r>
              <a:rPr lang="fr-FR" sz="1050" dirty="0">
                <a:solidFill>
                  <a:schemeClr val="bg1"/>
                </a:solidFill>
              </a:rPr>
              <a:t> </a:t>
            </a:r>
            <a:r>
              <a:rPr lang="fr-FR" sz="1050" dirty="0" err="1">
                <a:solidFill>
                  <a:schemeClr val="bg1"/>
                </a:solidFill>
              </a:rPr>
              <a:t>around</a:t>
            </a:r>
            <a:r>
              <a:rPr lang="fr-FR" sz="1050" dirty="0">
                <a:solidFill>
                  <a:schemeClr val="bg1"/>
                </a:solidFill>
              </a:rPr>
              <a:t> </a:t>
            </a:r>
            <a:r>
              <a:rPr lang="fr-FR" sz="1050" dirty="0" err="1">
                <a:solidFill>
                  <a:schemeClr val="bg1"/>
                </a:solidFill>
              </a:rPr>
              <a:t>devices</a:t>
            </a:r>
            <a:r>
              <a:rPr lang="fr-FR" sz="1050" dirty="0">
                <a:solidFill>
                  <a:schemeClr val="bg1"/>
                </a:solidFill>
              </a:rPr>
              <a:t>.” Elle inclut donc directement le masque dans la catégorie “</a:t>
            </a:r>
            <a:r>
              <a:rPr lang="fr-FR" sz="1050" dirty="0" err="1">
                <a:solidFill>
                  <a:schemeClr val="bg1"/>
                </a:solidFill>
              </a:rPr>
              <a:t>device</a:t>
            </a:r>
            <a:r>
              <a:rPr lang="fr-FR" sz="1050" dirty="0">
                <a:solidFill>
                  <a:schemeClr val="bg1"/>
                </a:solidFill>
              </a:rPr>
              <a:t>” (car c’est effectivement un moyen de communication avec le monde invisible). Elle ne compare pas le masque à d’autres choses qu’elle appellerait “gadgets”. Le mot “gadget” est péjoratif, pas “</a:t>
            </a:r>
            <a:r>
              <a:rPr lang="fr-FR" sz="1050" dirty="0" err="1">
                <a:solidFill>
                  <a:schemeClr val="bg1"/>
                </a:solidFill>
              </a:rPr>
              <a:t>device</a:t>
            </a:r>
            <a:r>
              <a:rPr lang="fr-FR" sz="1050" dirty="0">
                <a:solidFill>
                  <a:schemeClr val="bg1"/>
                </a:solidFill>
              </a:rPr>
              <a:t>”.</a:t>
            </a:r>
          </a:p>
          <a:p>
            <a:pPr marL="0" indent="0">
              <a:buNone/>
            </a:pPr>
            <a:r>
              <a:rPr lang="fr-FR" sz="1050" dirty="0">
                <a:solidFill>
                  <a:schemeClr val="bg1"/>
                </a:solidFill>
              </a:rPr>
              <a:t>Aussi, la phrase espagnole est : “Te </a:t>
            </a:r>
            <a:r>
              <a:rPr lang="fr-FR" sz="1050" dirty="0" err="1">
                <a:solidFill>
                  <a:schemeClr val="bg1"/>
                </a:solidFill>
              </a:rPr>
              <a:t>das</a:t>
            </a:r>
            <a:r>
              <a:rPr lang="fr-FR" sz="1050" dirty="0">
                <a:solidFill>
                  <a:schemeClr val="bg1"/>
                </a:solidFill>
              </a:rPr>
              <a:t> </a:t>
            </a:r>
            <a:r>
              <a:rPr lang="fr-FR" sz="1050" dirty="0" err="1">
                <a:solidFill>
                  <a:schemeClr val="bg1"/>
                </a:solidFill>
              </a:rPr>
              <a:t>maña</a:t>
            </a:r>
            <a:r>
              <a:rPr lang="fr-FR" sz="1050" dirty="0">
                <a:solidFill>
                  <a:schemeClr val="bg1"/>
                </a:solidFill>
              </a:rPr>
              <a:t> con los </a:t>
            </a:r>
            <a:r>
              <a:rPr lang="fr-FR" sz="1050" dirty="0" err="1">
                <a:solidFill>
                  <a:schemeClr val="bg1"/>
                </a:solidFill>
              </a:rPr>
              <a:t>aparatos</a:t>
            </a:r>
            <a:r>
              <a:rPr lang="fr-FR" sz="1050" dirty="0">
                <a:solidFill>
                  <a:schemeClr val="bg1"/>
                </a:solidFill>
              </a:rPr>
              <a:t>."</a:t>
            </a:r>
          </a:p>
          <a:p>
            <a:pPr marL="0" indent="0">
              <a:buNone/>
            </a:pPr>
            <a:r>
              <a:rPr lang="fr-FR" sz="1050" dirty="0">
                <a:solidFill>
                  <a:schemeClr val="bg1"/>
                </a:solidFill>
              </a:rPr>
              <a:t>“</a:t>
            </a:r>
            <a:r>
              <a:rPr lang="fr-FR" sz="1050" dirty="0" err="1">
                <a:solidFill>
                  <a:schemeClr val="bg1"/>
                </a:solidFill>
              </a:rPr>
              <a:t>I’m</a:t>
            </a:r>
            <a:r>
              <a:rPr lang="fr-FR" sz="1050" dirty="0">
                <a:solidFill>
                  <a:schemeClr val="bg1"/>
                </a:solidFill>
              </a:rPr>
              <a:t> not sure how, but </a:t>
            </a:r>
            <a:r>
              <a:rPr lang="fr-FR" sz="1050" dirty="0" err="1">
                <a:solidFill>
                  <a:schemeClr val="bg1"/>
                </a:solidFill>
              </a:rPr>
              <a:t>you’ll</a:t>
            </a:r>
            <a:r>
              <a:rPr lang="fr-FR" sz="1050" dirty="0">
                <a:solidFill>
                  <a:schemeClr val="bg1"/>
                </a:solidFill>
              </a:rPr>
              <a:t> figure </a:t>
            </a:r>
            <a:r>
              <a:rPr lang="fr-FR" sz="1050" dirty="0" err="1">
                <a:solidFill>
                  <a:schemeClr val="bg1"/>
                </a:solidFill>
              </a:rPr>
              <a:t>it</a:t>
            </a:r>
            <a:r>
              <a:rPr lang="fr-FR" sz="1050" dirty="0">
                <a:solidFill>
                  <a:schemeClr val="bg1"/>
                </a:solidFill>
              </a:rPr>
              <a:t> out. You know </a:t>
            </a:r>
            <a:r>
              <a:rPr lang="fr-FR" sz="1050" dirty="0" err="1">
                <a:solidFill>
                  <a:schemeClr val="bg1"/>
                </a:solidFill>
              </a:rPr>
              <a:t>your</a:t>
            </a:r>
            <a:r>
              <a:rPr lang="fr-FR" sz="1050" dirty="0">
                <a:solidFill>
                  <a:schemeClr val="bg1"/>
                </a:solidFill>
              </a:rPr>
              <a:t> </a:t>
            </a:r>
            <a:r>
              <a:rPr lang="fr-FR" sz="1050" dirty="0" err="1">
                <a:solidFill>
                  <a:schemeClr val="bg1"/>
                </a:solidFill>
              </a:rPr>
              <a:t>way</a:t>
            </a:r>
            <a:r>
              <a:rPr lang="fr-FR" sz="1050" dirty="0">
                <a:solidFill>
                  <a:schemeClr val="bg1"/>
                </a:solidFill>
              </a:rPr>
              <a:t> </a:t>
            </a:r>
            <a:r>
              <a:rPr lang="fr-FR" sz="1050" dirty="0" err="1">
                <a:solidFill>
                  <a:schemeClr val="bg1"/>
                </a:solidFill>
              </a:rPr>
              <a:t>around</a:t>
            </a:r>
            <a:r>
              <a:rPr lang="fr-FR" sz="1050" dirty="0">
                <a:solidFill>
                  <a:schemeClr val="bg1"/>
                </a:solidFill>
              </a:rPr>
              <a:t> </a:t>
            </a:r>
            <a:r>
              <a:rPr lang="fr-FR" sz="1050" dirty="0" err="1">
                <a:solidFill>
                  <a:schemeClr val="bg1"/>
                </a:solidFill>
              </a:rPr>
              <a:t>devices</a:t>
            </a:r>
            <a:r>
              <a:rPr lang="fr-FR" sz="1050" dirty="0">
                <a:solidFill>
                  <a:schemeClr val="bg1"/>
                </a:solidFill>
              </a:rPr>
              <a:t>.” &gt;</a:t>
            </a:r>
          </a:p>
          <a:p>
            <a:pPr marL="0" indent="0">
              <a:buNone/>
            </a:pPr>
            <a:r>
              <a:rPr lang="fr-FR" sz="1050" dirty="0">
                <a:solidFill>
                  <a:schemeClr val="bg1"/>
                </a:solidFill>
              </a:rPr>
              <a:t>― Le masque complet. Je l'ai réparé. Prends-le, il t'aidera à voir ce que tes yeux seuls ne peuvent discerner. Tu trouveras bien comment il fonctionne. Tu es douée avec ce genre d’appareils.</a:t>
            </a:r>
          </a:p>
          <a:p>
            <a:pPr marL="0" indent="0">
              <a:buNone/>
            </a:pPr>
            <a:r>
              <a:rPr lang="fr-FR" sz="1050" dirty="0">
                <a:solidFill>
                  <a:schemeClr val="bg1"/>
                </a:solidFill>
              </a:rPr>
              <a:t>― On parle d'une relique antique qui vient de la forêt, Mamie, pas d'une enceinte Bluetooth !</a:t>
            </a:r>
          </a:p>
          <a:p>
            <a:pPr marL="0" indent="0">
              <a:buNone/>
            </a:pPr>
            <a:r>
              <a:rPr lang="fr-FR" sz="1050" dirty="0">
                <a:solidFill>
                  <a:schemeClr val="bg1"/>
                </a:solidFill>
              </a:rPr>
              <a:t>― Tu ferais bien de la comprendre tout aussi vite. Prends. Pars sans attendre.</a:t>
            </a:r>
          </a:p>
          <a:p>
            <a:pPr marL="0" indent="0">
              <a:buNone/>
            </a:pPr>
            <a:r>
              <a:rPr lang="fr-FR" sz="1050" dirty="0">
                <a:solidFill>
                  <a:schemeClr val="bg1"/>
                </a:solidFill>
              </a:rPr>
              <a:t>J’ai utilisé gadget comme terme désuet pour montrer l’incompréhension de la GM devant ce qui ressemblerait à de la magie à ses yeux (</a:t>
            </a:r>
            <a:r>
              <a:rPr lang="fr-FR" sz="1050" dirty="0" err="1">
                <a:solidFill>
                  <a:schemeClr val="bg1"/>
                </a:solidFill>
              </a:rPr>
              <a:t>eg</a:t>
            </a:r>
            <a:r>
              <a:rPr lang="fr-FR" sz="1050" dirty="0">
                <a:solidFill>
                  <a:schemeClr val="bg1"/>
                </a:solidFill>
              </a:rPr>
              <a:t>. Enceinte </a:t>
            </a:r>
            <a:r>
              <a:rPr lang="fr-FR" sz="1050" dirty="0" err="1">
                <a:solidFill>
                  <a:schemeClr val="bg1"/>
                </a:solidFill>
              </a:rPr>
              <a:t>bluetooth</a:t>
            </a:r>
            <a:r>
              <a:rPr lang="fr-FR" sz="1050" dirty="0">
                <a:solidFill>
                  <a:schemeClr val="bg1"/>
                </a:solidFill>
              </a:rPr>
              <a:t>, </a:t>
            </a:r>
            <a:r>
              <a:rPr lang="fr-FR" sz="1050" dirty="0" err="1">
                <a:solidFill>
                  <a:schemeClr val="bg1"/>
                </a:solidFill>
              </a:rPr>
              <a:t>device</a:t>
            </a:r>
            <a:r>
              <a:rPr lang="fr-FR" sz="1050" dirty="0">
                <a:solidFill>
                  <a:schemeClr val="bg1"/>
                </a:solidFill>
              </a:rPr>
              <a:t>). On a une opposition entre </a:t>
            </a:r>
            <a:r>
              <a:rPr lang="fr-FR" sz="1050" dirty="0" err="1">
                <a:solidFill>
                  <a:schemeClr val="bg1"/>
                </a:solidFill>
              </a:rPr>
              <a:t>ancient</a:t>
            </a:r>
            <a:r>
              <a:rPr lang="fr-FR" sz="1050" dirty="0">
                <a:solidFill>
                  <a:schemeClr val="bg1"/>
                </a:solidFill>
              </a:rPr>
              <a:t> </a:t>
            </a:r>
            <a:r>
              <a:rPr lang="fr-FR" sz="1050" dirty="0" err="1">
                <a:solidFill>
                  <a:schemeClr val="bg1"/>
                </a:solidFill>
              </a:rPr>
              <a:t>relic</a:t>
            </a:r>
            <a:r>
              <a:rPr lang="fr-FR" sz="1050" dirty="0">
                <a:solidFill>
                  <a:schemeClr val="bg1"/>
                </a:solidFill>
              </a:rPr>
              <a:t> et </a:t>
            </a:r>
            <a:r>
              <a:rPr lang="fr-FR" sz="1050" dirty="0" err="1">
                <a:solidFill>
                  <a:schemeClr val="bg1"/>
                </a:solidFill>
              </a:rPr>
              <a:t>electronic</a:t>
            </a:r>
            <a:r>
              <a:rPr lang="fr-FR" sz="1050" dirty="0">
                <a:solidFill>
                  <a:schemeClr val="bg1"/>
                </a:solidFill>
              </a:rPr>
              <a:t> </a:t>
            </a:r>
            <a:r>
              <a:rPr lang="fr-FR" sz="1050" dirty="0" err="1">
                <a:solidFill>
                  <a:schemeClr val="bg1"/>
                </a:solidFill>
              </a:rPr>
              <a:t>device</a:t>
            </a:r>
            <a:r>
              <a:rPr lang="fr-FR" sz="1050" dirty="0">
                <a:solidFill>
                  <a:schemeClr val="bg1"/>
                </a:solidFill>
              </a:rPr>
              <a:t>, que la GM ne relève pas car c’est de la magie à ses yeux dans les deux cas.</a:t>
            </a:r>
          </a:p>
          <a:p>
            <a:pPr marL="0" indent="0">
              <a:buNone/>
            </a:pPr>
            <a:r>
              <a:rPr lang="fr-FR" sz="1050" dirty="0">
                <a:solidFill>
                  <a:schemeClr val="bg1"/>
                </a:solidFill>
              </a:rPr>
              <a:t>Je crois que la Grand-mère comprend très bien. Elle a ses propres instruments de communication à distance. Il n’y a pas d’opposition, dans les cultures natives américaines, entre nature et culture comme en Occident. La réponse de Ana joue justement sur cette corde. En tant que jeune génération, elle est peut-être plus occidentalisée que sa grand-mère. Mais la grand-mère n’est pas bête, elle comprend très bien que le </a:t>
            </a:r>
            <a:r>
              <a:rPr lang="fr-FR" sz="1050" dirty="0" err="1">
                <a:solidFill>
                  <a:schemeClr val="bg1"/>
                </a:solidFill>
              </a:rPr>
              <a:t>bluetooth</a:t>
            </a:r>
            <a:r>
              <a:rPr lang="fr-FR" sz="1050" dirty="0">
                <a:solidFill>
                  <a:schemeClr val="bg1"/>
                </a:solidFill>
              </a:rPr>
              <a:t> n’est pas de la “magie”. Inversement, elle considère (à raison) les masques comme des instruments technologiques. Car ils le sont. [#Débat anthropologique ^^]</a:t>
            </a:r>
          </a:p>
          <a:p>
            <a:pPr marL="0" indent="0">
              <a:buNone/>
            </a:pPr>
            <a:endParaRPr lang="fr-FR" sz="1050" dirty="0">
              <a:solidFill>
                <a:schemeClr val="bg1"/>
              </a:solidFill>
            </a:endParaRPr>
          </a:p>
          <a:p>
            <a:pPr marL="0" indent="0">
              <a:buNone/>
            </a:pPr>
            <a:r>
              <a:rPr lang="fr-FR" sz="1050" dirty="0">
                <a:solidFill>
                  <a:schemeClr val="bg1"/>
                </a:solidFill>
              </a:rPr>
              <a:t>Trad bleue ou violette ?</a:t>
            </a:r>
          </a:p>
          <a:p>
            <a:pPr marL="0" indent="0">
              <a:buNone/>
            </a:pPr>
            <a:r>
              <a:rPr lang="fr-FR" sz="1050" dirty="0">
                <a:solidFill>
                  <a:schemeClr val="bg1"/>
                </a:solidFill>
              </a:rPr>
              <a:t>Avis Alexis : Je dirais plutôt la bleue. « Tu es douée avec ce genre d’appareils » me dérange. On parle quand même d’un masque. Je préfère gadgets et je pense que « Tu devrais comprendre tout aussi vite » collerait mieux avec ce choix. Je comprends tout à fait le pdv de Clément, mais comme Gautier l’a dit, tout le monde n’a pas les connaissances anthropologiques (et c’est censé être un petit browser-</a:t>
            </a:r>
            <a:r>
              <a:rPr lang="fr-FR" sz="1050" dirty="0" err="1">
                <a:solidFill>
                  <a:schemeClr val="bg1"/>
                </a:solidFill>
              </a:rPr>
              <a:t>game</a:t>
            </a:r>
            <a:r>
              <a:rPr lang="fr-FR" sz="1050" dirty="0">
                <a:solidFill>
                  <a:schemeClr val="bg1"/>
                </a:solidFill>
              </a:rPr>
              <a:t> donc bon…). Je pense qu’il vaut mieux prendre la voie de la facilité et chercher à faire des dialogues les plus accessibles possible au public FR.</a:t>
            </a:r>
          </a:p>
          <a:p>
            <a:pPr marL="0" indent="0">
              <a:buNone/>
            </a:pPr>
            <a:r>
              <a:rPr lang="fr-FR" sz="1050" dirty="0">
                <a:solidFill>
                  <a:schemeClr val="bg1"/>
                </a:solidFill>
              </a:rPr>
              <a:t>Avis Manon : Alors, perso je préfère gadget parce que ça va très bien avec l'idée de la personne âgée qui ne comprend pas la technologie et pour qui ce n'est donc pas un appareil mais un « gadget » et je pense qu'il vaut mieux dire « Tu devrais comprendre tout aussi vite », je n'y vois pas de problème au contraire</a:t>
            </a:r>
          </a:p>
          <a:p>
            <a:pPr marL="0" indent="0">
              <a:buNone/>
            </a:pPr>
            <a:r>
              <a:rPr lang="fr-FR" sz="1050" dirty="0">
                <a:solidFill>
                  <a:schemeClr val="bg1"/>
                </a:solidFill>
              </a:rPr>
              <a:t>Avis Jean-Loup :Je préfère l’emploi du mot “gadget”, donnant un côté plus amusant et sénile au dialogue de la grand-mère, et pour moi plus naturel qu’ ”appareil”. Je préfère également “Tu devrais comprendre tout aussi vite” pour les mêmes raisons.</a:t>
            </a:r>
          </a:p>
        </p:txBody>
      </p:sp>
      <p:sp>
        <p:nvSpPr>
          <p:cNvPr id="4" name="TextBox 3">
            <a:extLst>
              <a:ext uri="{FF2B5EF4-FFF2-40B4-BE49-F238E27FC236}">
                <a16:creationId xmlns:a16="http://schemas.microsoft.com/office/drawing/2014/main" id="{C861FA35-47E8-47C7-9C0C-077D4E056DF1}"/>
              </a:ext>
            </a:extLst>
          </p:cNvPr>
          <p:cNvSpPr txBox="1"/>
          <p:nvPr/>
        </p:nvSpPr>
        <p:spPr>
          <a:xfrm>
            <a:off x="80818" y="2418845"/>
            <a:ext cx="2440709" cy="3416320"/>
          </a:xfrm>
          <a:prstGeom prst="rect">
            <a:avLst/>
          </a:prstGeom>
          <a:noFill/>
        </p:spPr>
        <p:txBody>
          <a:bodyPr wrap="square" rtlCol="0">
            <a:spAutoFit/>
          </a:bodyPr>
          <a:lstStyle/>
          <a:p>
            <a:r>
              <a:rPr lang="en-GB" sz="2400" dirty="0">
                <a:solidFill>
                  <a:schemeClr val="bg1"/>
                </a:solidFill>
              </a:rPr>
              <a:t>(how to transform native American cultural references, adapt them to the French-speaking audience while keeping their original meaning)</a:t>
            </a:r>
          </a:p>
        </p:txBody>
      </p:sp>
    </p:spTree>
    <p:extLst>
      <p:ext uri="{BB962C8B-B14F-4D97-AF65-F5344CB8AC3E}">
        <p14:creationId xmlns:p14="http://schemas.microsoft.com/office/powerpoint/2010/main" val="3562137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8CF1-1C53-4CA6-B0C8-032CD2080893}"/>
              </a:ext>
            </a:extLst>
          </p:cNvPr>
          <p:cNvSpPr>
            <a:spLocks noGrp="1"/>
          </p:cNvSpPr>
          <p:nvPr>
            <p:ph type="title"/>
          </p:nvPr>
        </p:nvSpPr>
        <p:spPr/>
        <p:txBody>
          <a:bodyPr>
            <a:normAutofit/>
          </a:bodyPr>
          <a:lstStyle/>
          <a:p>
            <a:pPr algn="ctr"/>
            <a:r>
              <a:rPr lang="en-GB" b="1" dirty="0">
                <a:solidFill>
                  <a:schemeClr val="bg1"/>
                </a:solidFill>
              </a:rPr>
              <a:t>The technology-nature-culture problem</a:t>
            </a:r>
            <a:br>
              <a:rPr lang="en-GB" sz="4400" dirty="0">
                <a:solidFill>
                  <a:schemeClr val="bg1"/>
                </a:solidFill>
                <a:latin typeface="Arial" panose="020B0604020202020204" pitchFamily="34" charset="0"/>
              </a:rPr>
            </a:br>
            <a:endParaRPr lang="en-GB" dirty="0">
              <a:solidFill>
                <a:schemeClr val="bg1"/>
              </a:solidFill>
            </a:endParaRPr>
          </a:p>
        </p:txBody>
      </p:sp>
      <p:pic>
        <p:nvPicPr>
          <p:cNvPr id="5" name="Content Placeholder 4">
            <a:extLst>
              <a:ext uri="{FF2B5EF4-FFF2-40B4-BE49-F238E27FC236}">
                <a16:creationId xmlns:a16="http://schemas.microsoft.com/office/drawing/2014/main" id="{AA16AA79-2B3F-43F5-9624-24F4557B7B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0999" y="1957806"/>
            <a:ext cx="5573409" cy="1810770"/>
          </a:xfrm>
        </p:spPr>
      </p:pic>
      <p:pic>
        <p:nvPicPr>
          <p:cNvPr id="7" name="Picture 6">
            <a:extLst>
              <a:ext uri="{FF2B5EF4-FFF2-40B4-BE49-F238E27FC236}">
                <a16:creationId xmlns:a16="http://schemas.microsoft.com/office/drawing/2014/main" id="{7ACC0FEF-3C9A-4225-986D-40BF6D658B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999" y="4035693"/>
            <a:ext cx="5585163" cy="1810769"/>
          </a:xfrm>
          <a:prstGeom prst="rect">
            <a:avLst/>
          </a:prstGeom>
        </p:spPr>
      </p:pic>
      <p:sp>
        <p:nvSpPr>
          <p:cNvPr id="3" name="TextBox 2">
            <a:extLst>
              <a:ext uri="{FF2B5EF4-FFF2-40B4-BE49-F238E27FC236}">
                <a16:creationId xmlns:a16="http://schemas.microsoft.com/office/drawing/2014/main" id="{A696D4D5-F5A6-4304-B922-822AF3498429}"/>
              </a:ext>
            </a:extLst>
          </p:cNvPr>
          <p:cNvSpPr txBox="1"/>
          <p:nvPr/>
        </p:nvSpPr>
        <p:spPr>
          <a:xfrm>
            <a:off x="556334" y="2983746"/>
            <a:ext cx="5539666" cy="1569660"/>
          </a:xfrm>
          <a:prstGeom prst="rect">
            <a:avLst/>
          </a:prstGeom>
          <a:noFill/>
        </p:spPr>
        <p:txBody>
          <a:bodyPr wrap="square" rtlCol="0">
            <a:spAutoFit/>
          </a:bodyPr>
          <a:lstStyle/>
          <a:p>
            <a:r>
              <a:rPr lang="en-GB" sz="2400" dirty="0">
                <a:solidFill>
                  <a:schemeClr val="bg1"/>
                </a:solidFill>
                <a:latin typeface="Arial" panose="020B0604020202020204" pitchFamily="34" charset="0"/>
              </a:rPr>
              <a:t>Discussion on the way Ana’s grandma should react to her </a:t>
            </a:r>
            <a:r>
              <a:rPr lang="fr-FR" sz="2400" dirty="0" err="1">
                <a:solidFill>
                  <a:schemeClr val="bg1"/>
                </a:solidFill>
                <a:latin typeface="Arial" panose="020B0604020202020204" pitchFamily="34" charset="0"/>
              </a:rPr>
              <a:t>granddaughter’s</a:t>
            </a:r>
            <a:r>
              <a:rPr lang="fr-FR" sz="2400" dirty="0">
                <a:solidFill>
                  <a:schemeClr val="bg1"/>
                </a:solidFill>
                <a:latin typeface="Arial" panose="020B0604020202020204" pitchFamily="34" charset="0"/>
              </a:rPr>
              <a:t> use of</a:t>
            </a:r>
            <a:r>
              <a:rPr lang="en-GB" sz="2400" dirty="0">
                <a:solidFill>
                  <a:schemeClr val="bg1"/>
                </a:solidFill>
                <a:latin typeface="Arial" panose="020B0604020202020204" pitchFamily="34" charset="0"/>
              </a:rPr>
              <a:t> technology (is it more relevant to compare the masks to magic or tech?)</a:t>
            </a:r>
            <a:endParaRPr lang="en-GB" sz="2400" dirty="0"/>
          </a:p>
        </p:txBody>
      </p:sp>
    </p:spTree>
    <p:extLst>
      <p:ext uri="{BB962C8B-B14F-4D97-AF65-F5344CB8AC3E}">
        <p14:creationId xmlns:p14="http://schemas.microsoft.com/office/powerpoint/2010/main" val="93847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7674-8921-47AC-8FD3-F4D6E5B6906F}"/>
              </a:ext>
            </a:extLst>
          </p:cNvPr>
          <p:cNvSpPr>
            <a:spLocks noGrp="1"/>
          </p:cNvSpPr>
          <p:nvPr>
            <p:ph type="title"/>
          </p:nvPr>
        </p:nvSpPr>
        <p:spPr/>
        <p:txBody>
          <a:bodyPr/>
          <a:lstStyle/>
          <a:p>
            <a:pPr marL="0" indent="0" algn="ctr">
              <a:buNone/>
            </a:pPr>
            <a:r>
              <a:rPr lang="fr-FR" b="1" dirty="0">
                <a:solidFill>
                  <a:schemeClr val="bg1"/>
                </a:solidFill>
              </a:rPr>
              <a:t>The key importance of </a:t>
            </a:r>
            <a:r>
              <a:rPr lang="fr-FR" b="1" dirty="0" err="1">
                <a:solidFill>
                  <a:schemeClr val="bg1"/>
                </a:solidFill>
              </a:rPr>
              <a:t>context</a:t>
            </a:r>
            <a:endParaRPr lang="fr-FR" b="1" dirty="0">
              <a:solidFill>
                <a:schemeClr val="bg1"/>
              </a:solidFill>
            </a:endParaRPr>
          </a:p>
        </p:txBody>
      </p:sp>
      <p:sp>
        <p:nvSpPr>
          <p:cNvPr id="3" name="Content Placeholder 2">
            <a:extLst>
              <a:ext uri="{FF2B5EF4-FFF2-40B4-BE49-F238E27FC236}">
                <a16:creationId xmlns:a16="http://schemas.microsoft.com/office/drawing/2014/main" id="{3648AA4B-5E48-495C-A2D8-ABC7D9828B9E}"/>
              </a:ext>
            </a:extLst>
          </p:cNvPr>
          <p:cNvSpPr>
            <a:spLocks noGrp="1"/>
          </p:cNvSpPr>
          <p:nvPr>
            <p:ph idx="1"/>
          </p:nvPr>
        </p:nvSpPr>
        <p:spPr>
          <a:xfrm>
            <a:off x="900343" y="1930674"/>
            <a:ext cx="4248705" cy="2083593"/>
          </a:xfrm>
        </p:spPr>
        <p:txBody>
          <a:bodyPr/>
          <a:lstStyle/>
          <a:p>
            <a:pPr marL="0" indent="0" algn="ctr">
              <a:buNone/>
            </a:pPr>
            <a:r>
              <a:rPr lang="en-GB" dirty="0">
                <a:solidFill>
                  <a:schemeClr val="bg1"/>
                </a:solidFill>
              </a:rPr>
              <a:t>A translation can be correct without context, but having played the game allows you to produce a more “player-</a:t>
            </a:r>
            <a:r>
              <a:rPr lang="en-GB" dirty="0" err="1">
                <a:solidFill>
                  <a:schemeClr val="bg1"/>
                </a:solidFill>
              </a:rPr>
              <a:t>centered</a:t>
            </a:r>
            <a:r>
              <a:rPr lang="en-GB" dirty="0">
                <a:solidFill>
                  <a:schemeClr val="bg1"/>
                </a:solidFill>
              </a:rPr>
              <a:t> translation”.</a:t>
            </a:r>
          </a:p>
          <a:p>
            <a:pPr marL="0" indent="0">
              <a:buNone/>
            </a:pPr>
            <a:endParaRPr lang="en-GB" dirty="0"/>
          </a:p>
        </p:txBody>
      </p:sp>
      <p:pic>
        <p:nvPicPr>
          <p:cNvPr id="5" name="Picture 4">
            <a:extLst>
              <a:ext uri="{FF2B5EF4-FFF2-40B4-BE49-F238E27FC236}">
                <a16:creationId xmlns:a16="http://schemas.microsoft.com/office/drawing/2014/main" id="{82E4FBFC-E72B-4AAF-956D-8A9382117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665" y="1978822"/>
            <a:ext cx="5701492" cy="4290988"/>
          </a:xfrm>
          <a:prstGeom prst="rect">
            <a:avLst/>
          </a:prstGeom>
        </p:spPr>
      </p:pic>
      <p:pic>
        <p:nvPicPr>
          <p:cNvPr id="7" name="Picture 6">
            <a:extLst>
              <a:ext uri="{FF2B5EF4-FFF2-40B4-BE49-F238E27FC236}">
                <a16:creationId xmlns:a16="http://schemas.microsoft.com/office/drawing/2014/main" id="{AC12E5B1-8EBE-4DCE-A074-EAC1FD3B8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3665" y="4589755"/>
            <a:ext cx="2200276" cy="1680055"/>
          </a:xfrm>
          <a:prstGeom prst="rect">
            <a:avLst/>
          </a:prstGeom>
        </p:spPr>
      </p:pic>
      <p:sp>
        <p:nvSpPr>
          <p:cNvPr id="4" name="TextBox 3">
            <a:extLst>
              <a:ext uri="{FF2B5EF4-FFF2-40B4-BE49-F238E27FC236}">
                <a16:creationId xmlns:a16="http://schemas.microsoft.com/office/drawing/2014/main" id="{597160EC-D175-4ADB-99D7-214F7864EB39}"/>
              </a:ext>
            </a:extLst>
          </p:cNvPr>
          <p:cNvSpPr txBox="1"/>
          <p:nvPr/>
        </p:nvSpPr>
        <p:spPr>
          <a:xfrm>
            <a:off x="823869" y="4254253"/>
            <a:ext cx="4772487" cy="1938992"/>
          </a:xfrm>
          <a:prstGeom prst="rect">
            <a:avLst/>
          </a:prstGeom>
          <a:noFill/>
        </p:spPr>
        <p:txBody>
          <a:bodyPr wrap="square" rtlCol="0">
            <a:spAutoFit/>
          </a:bodyPr>
          <a:lstStyle/>
          <a:p>
            <a:r>
              <a:rPr lang="en-US" sz="2400" b="1" dirty="0">
                <a:solidFill>
                  <a:schemeClr val="bg1"/>
                </a:solidFill>
              </a:rPr>
              <a:t>"Come in, take whatever you need.“</a:t>
            </a:r>
          </a:p>
          <a:p>
            <a:endParaRPr lang="en-US" sz="2400" b="1" dirty="0">
              <a:solidFill>
                <a:schemeClr val="bg1"/>
              </a:solidFill>
            </a:endParaRPr>
          </a:p>
          <a:p>
            <a:r>
              <a:rPr lang="en-US" sz="2400" b="1" dirty="0">
                <a:solidFill>
                  <a:schemeClr val="bg1"/>
                </a:solidFill>
              </a:rPr>
              <a:t>"</a:t>
            </a:r>
            <a:r>
              <a:rPr lang="en-US" sz="2400" b="1" dirty="0" err="1">
                <a:solidFill>
                  <a:schemeClr val="bg1"/>
                </a:solidFill>
              </a:rPr>
              <a:t>Viens</a:t>
            </a:r>
            <a:r>
              <a:rPr lang="en-US" sz="2400" b="1" dirty="0">
                <a:solidFill>
                  <a:schemeClr val="bg1"/>
                </a:solidFill>
              </a:rPr>
              <a:t>. </a:t>
            </a:r>
            <a:r>
              <a:rPr lang="en-US" sz="2400" b="1" dirty="0" err="1">
                <a:solidFill>
                  <a:schemeClr val="bg1"/>
                </a:solidFill>
              </a:rPr>
              <a:t>Prends</a:t>
            </a:r>
            <a:r>
              <a:rPr lang="en-US" sz="2400" b="1" dirty="0">
                <a:solidFill>
                  <a:schemeClr val="bg1"/>
                </a:solidFill>
              </a:rPr>
              <a:t> </a:t>
            </a:r>
            <a:r>
              <a:rPr lang="en-US" sz="2400" b="1" dirty="0" err="1">
                <a:solidFill>
                  <a:schemeClr val="bg1"/>
                </a:solidFill>
              </a:rPr>
              <a:t>ce</a:t>
            </a:r>
            <a:r>
              <a:rPr lang="en-US" sz="2400" b="1" dirty="0">
                <a:solidFill>
                  <a:schemeClr val="bg1"/>
                </a:solidFill>
              </a:rPr>
              <a:t> </a:t>
            </a:r>
            <a:r>
              <a:rPr lang="en-US" sz="2400" b="1" dirty="0" err="1">
                <a:solidFill>
                  <a:schemeClr val="bg1"/>
                </a:solidFill>
              </a:rPr>
              <a:t>qu'il</a:t>
            </a:r>
            <a:r>
              <a:rPr lang="en-US" sz="2400" b="1" dirty="0">
                <a:solidFill>
                  <a:schemeClr val="bg1"/>
                </a:solidFill>
              </a:rPr>
              <a:t> </a:t>
            </a:r>
            <a:r>
              <a:rPr lang="en-US" sz="2400" b="1" dirty="0" err="1">
                <a:solidFill>
                  <a:schemeClr val="bg1"/>
                </a:solidFill>
              </a:rPr>
              <a:t>te</a:t>
            </a:r>
            <a:r>
              <a:rPr lang="en-US" sz="2400" b="1" dirty="0">
                <a:solidFill>
                  <a:schemeClr val="bg1"/>
                </a:solidFill>
              </a:rPr>
              <a:t> faut.“</a:t>
            </a:r>
            <a:endParaRPr lang="en-GB" sz="2400" b="1" dirty="0">
              <a:solidFill>
                <a:schemeClr val="bg1"/>
              </a:solidFill>
            </a:endParaRPr>
          </a:p>
          <a:p>
            <a:pPr algn="ctr"/>
            <a:r>
              <a:rPr lang="en-GB" sz="2400" b="1" dirty="0">
                <a:solidFill>
                  <a:schemeClr val="bg1"/>
                </a:solidFill>
              </a:rPr>
              <a:t>VS</a:t>
            </a:r>
          </a:p>
          <a:p>
            <a:r>
              <a:rPr lang="en-US" sz="2400" b="1" dirty="0">
                <a:solidFill>
                  <a:schemeClr val="bg1"/>
                </a:solidFill>
              </a:rPr>
              <a:t>“Va. </a:t>
            </a:r>
            <a:r>
              <a:rPr lang="en-US" sz="2400" b="1" dirty="0" err="1">
                <a:solidFill>
                  <a:schemeClr val="bg1"/>
                </a:solidFill>
              </a:rPr>
              <a:t>Prends</a:t>
            </a:r>
            <a:r>
              <a:rPr lang="en-US" sz="2400" b="1" dirty="0">
                <a:solidFill>
                  <a:schemeClr val="bg1"/>
                </a:solidFill>
              </a:rPr>
              <a:t> </a:t>
            </a:r>
            <a:r>
              <a:rPr lang="en-US" sz="2400" b="1" dirty="0" err="1">
                <a:solidFill>
                  <a:schemeClr val="bg1"/>
                </a:solidFill>
              </a:rPr>
              <a:t>ce</a:t>
            </a:r>
            <a:r>
              <a:rPr lang="en-US" sz="2400" b="1" dirty="0">
                <a:solidFill>
                  <a:schemeClr val="bg1"/>
                </a:solidFill>
              </a:rPr>
              <a:t> </a:t>
            </a:r>
            <a:r>
              <a:rPr lang="en-US" sz="2400" b="1" dirty="0" err="1">
                <a:solidFill>
                  <a:schemeClr val="bg1"/>
                </a:solidFill>
              </a:rPr>
              <a:t>qu'il</a:t>
            </a:r>
            <a:r>
              <a:rPr lang="en-US" sz="2400" b="1" dirty="0">
                <a:solidFill>
                  <a:schemeClr val="bg1"/>
                </a:solidFill>
              </a:rPr>
              <a:t> </a:t>
            </a:r>
            <a:r>
              <a:rPr lang="en-US" sz="2400" b="1" dirty="0" err="1">
                <a:solidFill>
                  <a:schemeClr val="bg1"/>
                </a:solidFill>
              </a:rPr>
              <a:t>te</a:t>
            </a:r>
            <a:r>
              <a:rPr lang="en-US" sz="2400" b="1" dirty="0">
                <a:solidFill>
                  <a:schemeClr val="bg1"/>
                </a:solidFill>
              </a:rPr>
              <a:t> faut."</a:t>
            </a:r>
          </a:p>
        </p:txBody>
      </p:sp>
    </p:spTree>
    <p:extLst>
      <p:ext uri="{BB962C8B-B14F-4D97-AF65-F5344CB8AC3E}">
        <p14:creationId xmlns:p14="http://schemas.microsoft.com/office/powerpoint/2010/main" val="2453417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5988-695C-4353-8610-00E26ED2E412}"/>
              </a:ext>
            </a:extLst>
          </p:cNvPr>
          <p:cNvSpPr>
            <a:spLocks noGrp="1"/>
          </p:cNvSpPr>
          <p:nvPr>
            <p:ph type="title"/>
          </p:nvPr>
        </p:nvSpPr>
        <p:spPr>
          <a:xfrm>
            <a:off x="838200" y="2442500"/>
            <a:ext cx="10515600" cy="1325563"/>
          </a:xfrm>
        </p:spPr>
        <p:txBody>
          <a:bodyPr/>
          <a:lstStyle/>
          <a:p>
            <a:pPr algn="ctr"/>
            <a:r>
              <a:rPr lang="en-GB" b="1" dirty="0">
                <a:solidFill>
                  <a:schemeClr val="bg1"/>
                </a:solidFill>
              </a:rPr>
              <a:t>II – Discussion about </a:t>
            </a:r>
            <a:r>
              <a:rPr lang="en-GB" b="1" dirty="0" err="1">
                <a:solidFill>
                  <a:schemeClr val="bg1"/>
                </a:solidFill>
              </a:rPr>
              <a:t>YakYak</a:t>
            </a:r>
            <a:r>
              <a:rPr lang="en-GB" b="1" dirty="0">
                <a:solidFill>
                  <a:schemeClr val="bg1"/>
                </a:solidFill>
              </a:rPr>
              <a:t> Jams with a focus on Spanish jammers’ experience</a:t>
            </a:r>
          </a:p>
        </p:txBody>
      </p:sp>
    </p:spTree>
    <p:extLst>
      <p:ext uri="{BB962C8B-B14F-4D97-AF65-F5344CB8AC3E}">
        <p14:creationId xmlns:p14="http://schemas.microsoft.com/office/powerpoint/2010/main" val="2000432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19F73-D842-4747-98AC-8BAE04286954}"/>
              </a:ext>
            </a:extLst>
          </p:cNvPr>
          <p:cNvSpPr>
            <a:spLocks noGrp="1"/>
          </p:cNvSpPr>
          <p:nvPr>
            <p:ph type="title"/>
          </p:nvPr>
        </p:nvSpPr>
        <p:spPr>
          <a:xfrm>
            <a:off x="1764145" y="2484581"/>
            <a:ext cx="8885382" cy="1080655"/>
          </a:xfrm>
        </p:spPr>
        <p:txBody>
          <a:bodyPr>
            <a:noAutofit/>
          </a:bodyPr>
          <a:lstStyle/>
          <a:p>
            <a:pPr algn="ctr"/>
            <a:r>
              <a:rPr lang="fr-FR" sz="5400" b="1" dirty="0" err="1">
                <a:solidFill>
                  <a:schemeClr val="bg1"/>
                </a:solidFill>
              </a:rPr>
              <a:t>Thank</a:t>
            </a:r>
            <a:r>
              <a:rPr lang="fr-FR" sz="5400" b="1" dirty="0">
                <a:solidFill>
                  <a:schemeClr val="bg1"/>
                </a:solidFill>
              </a:rPr>
              <a:t> </a:t>
            </a:r>
            <a:r>
              <a:rPr lang="fr-FR" sz="5400" b="1" dirty="0" err="1">
                <a:solidFill>
                  <a:schemeClr val="bg1"/>
                </a:solidFill>
              </a:rPr>
              <a:t>you</a:t>
            </a:r>
            <a:r>
              <a:rPr lang="fr-FR" sz="5400" b="1" dirty="0">
                <a:solidFill>
                  <a:schemeClr val="bg1"/>
                </a:solidFill>
              </a:rPr>
              <a:t> </a:t>
            </a:r>
            <a:r>
              <a:rPr lang="fr-FR" sz="5400" b="1" dirty="0" err="1">
                <a:solidFill>
                  <a:schemeClr val="bg1"/>
                </a:solidFill>
              </a:rPr>
              <a:t>very</a:t>
            </a:r>
            <a:r>
              <a:rPr lang="fr-FR" sz="5400" b="1" dirty="0">
                <a:solidFill>
                  <a:schemeClr val="bg1"/>
                </a:solidFill>
              </a:rPr>
              <a:t> </a:t>
            </a:r>
            <a:r>
              <a:rPr lang="fr-FR" sz="5400" b="1" dirty="0" err="1">
                <a:solidFill>
                  <a:schemeClr val="bg1"/>
                </a:solidFill>
              </a:rPr>
              <a:t>much</a:t>
            </a:r>
            <a:r>
              <a:rPr lang="fr-FR" sz="5400" b="1" dirty="0">
                <a:solidFill>
                  <a:schemeClr val="bg1"/>
                </a:solidFill>
              </a:rPr>
              <a:t> for </a:t>
            </a:r>
            <a:r>
              <a:rPr lang="fr-FR" sz="5400" b="1" dirty="0" err="1">
                <a:solidFill>
                  <a:schemeClr val="bg1"/>
                </a:solidFill>
              </a:rPr>
              <a:t>listening</a:t>
            </a:r>
            <a:r>
              <a:rPr lang="fr-FR" sz="5400" b="1" dirty="0">
                <a:solidFill>
                  <a:schemeClr val="bg1"/>
                </a:solidFill>
              </a:rPr>
              <a:t> to </a:t>
            </a:r>
            <a:r>
              <a:rPr lang="fr-FR" sz="5400" b="1" dirty="0" err="1">
                <a:solidFill>
                  <a:schemeClr val="bg1"/>
                </a:solidFill>
              </a:rPr>
              <a:t>my</a:t>
            </a:r>
            <a:r>
              <a:rPr lang="fr-FR" sz="5400" b="1" dirty="0">
                <a:solidFill>
                  <a:schemeClr val="bg1"/>
                </a:solidFill>
              </a:rPr>
              <a:t> </a:t>
            </a:r>
            <a:r>
              <a:rPr lang="fr-FR" sz="5400" b="1" dirty="0" err="1">
                <a:solidFill>
                  <a:schemeClr val="bg1"/>
                </a:solidFill>
              </a:rPr>
              <a:t>presentation</a:t>
            </a:r>
            <a:r>
              <a:rPr lang="fr-FR" sz="5400" b="1" dirty="0">
                <a:solidFill>
                  <a:schemeClr val="bg1"/>
                </a:solidFill>
              </a:rPr>
              <a:t>!!!</a:t>
            </a:r>
            <a:endParaRPr lang="en-GB" sz="5400" b="1" dirty="0">
              <a:solidFill>
                <a:schemeClr val="bg1"/>
              </a:solidFill>
            </a:endParaRPr>
          </a:p>
        </p:txBody>
      </p:sp>
    </p:spTree>
    <p:extLst>
      <p:ext uri="{BB962C8B-B14F-4D97-AF65-F5344CB8AC3E}">
        <p14:creationId xmlns:p14="http://schemas.microsoft.com/office/powerpoint/2010/main" val="3007729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AEFAE-EA61-47B8-B828-AF8DA56493B4}"/>
              </a:ext>
            </a:extLst>
          </p:cNvPr>
          <p:cNvSpPr>
            <a:spLocks noGrp="1"/>
          </p:cNvSpPr>
          <p:nvPr>
            <p:ph type="title"/>
          </p:nvPr>
        </p:nvSpPr>
        <p:spPr>
          <a:xfrm>
            <a:off x="838200" y="236907"/>
            <a:ext cx="10515600" cy="1325563"/>
          </a:xfrm>
        </p:spPr>
        <p:txBody>
          <a:bodyPr/>
          <a:lstStyle/>
          <a:p>
            <a:pPr algn="ctr"/>
            <a:r>
              <a:rPr lang="fr-FR" b="1" dirty="0" err="1">
                <a:solidFill>
                  <a:schemeClr val="bg1"/>
                </a:solidFill>
              </a:rPr>
              <a:t>What</a:t>
            </a:r>
            <a:r>
              <a:rPr lang="fr-FR" b="1" dirty="0">
                <a:solidFill>
                  <a:schemeClr val="bg1"/>
                </a:solidFill>
              </a:rPr>
              <a:t> </a:t>
            </a:r>
            <a:r>
              <a:rPr lang="fr-FR" b="1" dirty="0" err="1">
                <a:solidFill>
                  <a:schemeClr val="bg1"/>
                </a:solidFill>
              </a:rPr>
              <a:t>is</a:t>
            </a:r>
            <a:r>
              <a:rPr lang="fr-FR" b="1" dirty="0">
                <a:solidFill>
                  <a:schemeClr val="bg1"/>
                </a:solidFill>
              </a:rPr>
              <a:t> a LocJam?</a:t>
            </a:r>
            <a:endParaRPr lang="en-GB" b="1" dirty="0">
              <a:solidFill>
                <a:schemeClr val="bg1"/>
              </a:solidFill>
            </a:endParaRPr>
          </a:p>
        </p:txBody>
      </p:sp>
      <p:sp>
        <p:nvSpPr>
          <p:cNvPr id="3" name="Content Placeholder 2">
            <a:extLst>
              <a:ext uri="{FF2B5EF4-FFF2-40B4-BE49-F238E27FC236}">
                <a16:creationId xmlns:a16="http://schemas.microsoft.com/office/drawing/2014/main" id="{C3451FF5-9B9B-42AA-A2A3-7CF2732C1883}"/>
              </a:ext>
            </a:extLst>
          </p:cNvPr>
          <p:cNvSpPr>
            <a:spLocks noGrp="1"/>
          </p:cNvSpPr>
          <p:nvPr>
            <p:ph idx="1"/>
          </p:nvPr>
        </p:nvSpPr>
        <p:spPr>
          <a:xfrm>
            <a:off x="838200" y="1562470"/>
            <a:ext cx="10515600" cy="4614493"/>
          </a:xfrm>
        </p:spPr>
        <p:txBody>
          <a:bodyPr>
            <a:normAutofit fontScale="92500" lnSpcReduction="20000"/>
          </a:bodyPr>
          <a:lstStyle/>
          <a:p>
            <a:r>
              <a:rPr lang="fr-FR" dirty="0">
                <a:solidFill>
                  <a:schemeClr val="bg1"/>
                </a:solidFill>
              </a:rPr>
              <a:t>An </a:t>
            </a:r>
            <a:r>
              <a:rPr lang="fr-FR" dirty="0" err="1">
                <a:solidFill>
                  <a:schemeClr val="bg1"/>
                </a:solidFill>
              </a:rPr>
              <a:t>event</a:t>
            </a:r>
            <a:r>
              <a:rPr lang="fr-FR" dirty="0">
                <a:solidFill>
                  <a:schemeClr val="bg1"/>
                </a:solidFill>
              </a:rPr>
              <a:t> in </a:t>
            </a:r>
            <a:r>
              <a:rPr lang="fr-FR" dirty="0" err="1">
                <a:solidFill>
                  <a:schemeClr val="bg1"/>
                </a:solidFill>
              </a:rPr>
              <a:t>which</a:t>
            </a:r>
            <a:r>
              <a:rPr lang="fr-FR" dirty="0">
                <a:solidFill>
                  <a:schemeClr val="bg1"/>
                </a:solidFill>
              </a:rPr>
              <a:t> </a:t>
            </a:r>
            <a:r>
              <a:rPr lang="fr-FR" dirty="0" err="1">
                <a:solidFill>
                  <a:schemeClr val="bg1"/>
                </a:solidFill>
              </a:rPr>
              <a:t>you</a:t>
            </a:r>
            <a:r>
              <a:rPr lang="fr-FR" dirty="0">
                <a:solidFill>
                  <a:schemeClr val="bg1"/>
                </a:solidFill>
              </a:rPr>
              <a:t> have to </a:t>
            </a:r>
            <a:r>
              <a:rPr lang="fr-FR" dirty="0" err="1">
                <a:solidFill>
                  <a:schemeClr val="bg1"/>
                </a:solidFill>
              </a:rPr>
              <a:t>produce</a:t>
            </a:r>
            <a:r>
              <a:rPr lang="fr-FR" dirty="0">
                <a:solidFill>
                  <a:schemeClr val="bg1"/>
                </a:solidFill>
              </a:rPr>
              <a:t> a translation for a </a:t>
            </a:r>
            <a:r>
              <a:rPr lang="fr-FR" dirty="0" err="1">
                <a:solidFill>
                  <a:schemeClr val="bg1"/>
                </a:solidFill>
              </a:rPr>
              <a:t>game</a:t>
            </a:r>
            <a:r>
              <a:rPr lang="fr-FR" dirty="0">
                <a:solidFill>
                  <a:schemeClr val="bg1"/>
                </a:solidFill>
              </a:rPr>
              <a:t>;</a:t>
            </a:r>
          </a:p>
          <a:p>
            <a:r>
              <a:rPr lang="fr-FR" dirty="0">
                <a:solidFill>
                  <a:schemeClr val="bg1"/>
                </a:solidFill>
              </a:rPr>
              <a:t>It can </a:t>
            </a:r>
            <a:r>
              <a:rPr lang="fr-FR" dirty="0" err="1">
                <a:solidFill>
                  <a:schemeClr val="bg1"/>
                </a:solidFill>
              </a:rPr>
              <a:t>take</a:t>
            </a:r>
            <a:r>
              <a:rPr lang="fr-FR" dirty="0">
                <a:solidFill>
                  <a:schemeClr val="bg1"/>
                </a:solidFill>
              </a:rPr>
              <a:t> the </a:t>
            </a:r>
            <a:r>
              <a:rPr lang="fr-FR" dirty="0" err="1">
                <a:solidFill>
                  <a:schemeClr val="bg1"/>
                </a:solidFill>
              </a:rPr>
              <a:t>form</a:t>
            </a:r>
            <a:r>
              <a:rPr lang="fr-FR" dirty="0">
                <a:solidFill>
                  <a:schemeClr val="bg1"/>
                </a:solidFill>
              </a:rPr>
              <a:t> of </a:t>
            </a:r>
            <a:r>
              <a:rPr lang="fr-FR" dirty="0" err="1">
                <a:solidFill>
                  <a:schemeClr val="bg1"/>
                </a:solidFill>
              </a:rPr>
              <a:t>either</a:t>
            </a:r>
            <a:r>
              <a:rPr lang="fr-FR" dirty="0">
                <a:solidFill>
                  <a:schemeClr val="bg1"/>
                </a:solidFill>
              </a:rPr>
              <a:t> a </a:t>
            </a:r>
            <a:r>
              <a:rPr lang="fr-FR" dirty="0" err="1">
                <a:solidFill>
                  <a:schemeClr val="bg1"/>
                </a:solidFill>
              </a:rPr>
              <a:t>cooperative</a:t>
            </a:r>
            <a:r>
              <a:rPr lang="fr-FR" dirty="0">
                <a:solidFill>
                  <a:schemeClr val="bg1"/>
                </a:solidFill>
              </a:rPr>
              <a:t> </a:t>
            </a:r>
            <a:r>
              <a:rPr lang="fr-FR" dirty="0" err="1">
                <a:solidFill>
                  <a:schemeClr val="bg1"/>
                </a:solidFill>
              </a:rPr>
              <a:t>work</a:t>
            </a:r>
            <a:r>
              <a:rPr lang="fr-FR" dirty="0">
                <a:solidFill>
                  <a:schemeClr val="bg1"/>
                </a:solidFill>
              </a:rPr>
              <a:t> or a </a:t>
            </a:r>
            <a:r>
              <a:rPr lang="fr-FR" dirty="0" err="1">
                <a:solidFill>
                  <a:schemeClr val="bg1"/>
                </a:solidFill>
              </a:rPr>
              <a:t>competition</a:t>
            </a:r>
            <a:r>
              <a:rPr lang="fr-FR" dirty="0">
                <a:solidFill>
                  <a:schemeClr val="bg1"/>
                </a:solidFill>
              </a:rPr>
              <a:t>;</a:t>
            </a:r>
          </a:p>
          <a:p>
            <a:r>
              <a:rPr lang="fr-FR" dirty="0">
                <a:solidFill>
                  <a:schemeClr val="bg1"/>
                </a:solidFill>
              </a:rPr>
              <a:t>Participation can </a:t>
            </a:r>
            <a:r>
              <a:rPr lang="fr-FR" dirty="0" err="1">
                <a:solidFill>
                  <a:schemeClr val="bg1"/>
                </a:solidFill>
              </a:rPr>
              <a:t>be</a:t>
            </a:r>
            <a:r>
              <a:rPr lang="fr-FR" dirty="0">
                <a:solidFill>
                  <a:schemeClr val="bg1"/>
                </a:solidFill>
              </a:rPr>
              <a:t> </a:t>
            </a:r>
            <a:r>
              <a:rPr lang="fr-FR" dirty="0" err="1">
                <a:solidFill>
                  <a:schemeClr val="bg1"/>
                </a:solidFill>
              </a:rPr>
              <a:t>alone</a:t>
            </a:r>
            <a:r>
              <a:rPr lang="fr-FR" dirty="0">
                <a:solidFill>
                  <a:schemeClr val="bg1"/>
                </a:solidFill>
              </a:rPr>
              <a:t> or in teams;</a:t>
            </a:r>
          </a:p>
          <a:p>
            <a:r>
              <a:rPr lang="fr-FR" dirty="0">
                <a:solidFill>
                  <a:schemeClr val="bg1"/>
                </a:solidFill>
              </a:rPr>
              <a:t>Final drafts </a:t>
            </a:r>
            <a:r>
              <a:rPr lang="fr-FR" dirty="0" err="1">
                <a:solidFill>
                  <a:schemeClr val="bg1"/>
                </a:solidFill>
              </a:rPr>
              <a:t>sometimes</a:t>
            </a:r>
            <a:r>
              <a:rPr lang="fr-FR" dirty="0">
                <a:solidFill>
                  <a:schemeClr val="bg1"/>
                </a:solidFill>
              </a:rPr>
              <a:t> have to </a:t>
            </a:r>
            <a:r>
              <a:rPr lang="fr-FR" dirty="0" err="1">
                <a:solidFill>
                  <a:schemeClr val="bg1"/>
                </a:solidFill>
              </a:rPr>
              <a:t>be</a:t>
            </a:r>
            <a:r>
              <a:rPr lang="fr-FR" dirty="0">
                <a:solidFill>
                  <a:schemeClr val="bg1"/>
                </a:solidFill>
              </a:rPr>
              <a:t> </a:t>
            </a:r>
            <a:r>
              <a:rPr lang="fr-FR" dirty="0" err="1">
                <a:solidFill>
                  <a:schemeClr val="bg1"/>
                </a:solidFill>
              </a:rPr>
              <a:t>submited</a:t>
            </a:r>
            <a:r>
              <a:rPr lang="fr-FR" dirty="0">
                <a:solidFill>
                  <a:schemeClr val="bg1"/>
                </a:solidFill>
              </a:rPr>
              <a:t> in a </a:t>
            </a:r>
            <a:r>
              <a:rPr lang="fr-FR" dirty="0" err="1">
                <a:solidFill>
                  <a:schemeClr val="bg1"/>
                </a:solidFill>
              </a:rPr>
              <a:t>limited</a:t>
            </a:r>
            <a:r>
              <a:rPr lang="fr-FR" dirty="0">
                <a:solidFill>
                  <a:schemeClr val="bg1"/>
                </a:solidFill>
              </a:rPr>
              <a:t> time</a:t>
            </a:r>
          </a:p>
          <a:p>
            <a:endParaRPr lang="fr-FR" dirty="0">
              <a:solidFill>
                <a:schemeClr val="bg1"/>
              </a:solidFill>
            </a:endParaRPr>
          </a:p>
          <a:p>
            <a:pPr marL="0" indent="0">
              <a:buNone/>
            </a:pPr>
            <a:r>
              <a:rPr lang="fr-FR" dirty="0">
                <a:solidFill>
                  <a:schemeClr val="bg1"/>
                </a:solidFill>
              </a:rPr>
              <a:t>Goal:</a:t>
            </a:r>
          </a:p>
          <a:p>
            <a:r>
              <a:rPr lang="fr-FR" dirty="0" err="1">
                <a:solidFill>
                  <a:schemeClr val="bg1"/>
                </a:solidFill>
              </a:rPr>
              <a:t>Get</a:t>
            </a:r>
            <a:r>
              <a:rPr lang="fr-FR" dirty="0">
                <a:solidFill>
                  <a:schemeClr val="bg1"/>
                </a:solidFill>
              </a:rPr>
              <a:t> </a:t>
            </a:r>
            <a:r>
              <a:rPr lang="fr-FR" dirty="0" err="1">
                <a:solidFill>
                  <a:schemeClr val="bg1"/>
                </a:solidFill>
              </a:rPr>
              <a:t>experience</a:t>
            </a:r>
            <a:r>
              <a:rPr lang="fr-FR" dirty="0">
                <a:solidFill>
                  <a:schemeClr val="bg1"/>
                </a:solidFill>
              </a:rPr>
              <a:t>;</a:t>
            </a:r>
          </a:p>
          <a:p>
            <a:r>
              <a:rPr lang="fr-FR" dirty="0" err="1">
                <a:solidFill>
                  <a:schemeClr val="bg1"/>
                </a:solidFill>
              </a:rPr>
              <a:t>Meet</a:t>
            </a:r>
            <a:r>
              <a:rPr lang="fr-FR" dirty="0">
                <a:solidFill>
                  <a:schemeClr val="bg1"/>
                </a:solidFill>
              </a:rPr>
              <a:t>, network, and </a:t>
            </a:r>
            <a:r>
              <a:rPr lang="fr-FR" dirty="0" err="1">
                <a:solidFill>
                  <a:schemeClr val="bg1"/>
                </a:solidFill>
              </a:rPr>
              <a:t>work</a:t>
            </a:r>
            <a:r>
              <a:rPr lang="fr-FR" dirty="0">
                <a:solidFill>
                  <a:schemeClr val="bg1"/>
                </a:solidFill>
              </a:rPr>
              <a:t> </a:t>
            </a:r>
            <a:r>
              <a:rPr lang="fr-FR" dirty="0" err="1">
                <a:solidFill>
                  <a:schemeClr val="bg1"/>
                </a:solidFill>
              </a:rPr>
              <a:t>with</a:t>
            </a:r>
            <a:r>
              <a:rPr lang="fr-FR" dirty="0">
                <a:solidFill>
                  <a:schemeClr val="bg1"/>
                </a:solidFill>
              </a:rPr>
              <a:t> new folks </a:t>
            </a:r>
            <a:r>
              <a:rPr lang="fr-FR" dirty="0" err="1">
                <a:solidFill>
                  <a:schemeClr val="bg1"/>
                </a:solidFill>
              </a:rPr>
              <a:t>who</a:t>
            </a:r>
            <a:r>
              <a:rPr lang="fr-FR" dirty="0">
                <a:solidFill>
                  <a:schemeClr val="bg1"/>
                </a:solidFill>
              </a:rPr>
              <a:t> are </a:t>
            </a:r>
            <a:r>
              <a:rPr lang="fr-FR" dirty="0" err="1">
                <a:solidFill>
                  <a:schemeClr val="bg1"/>
                </a:solidFill>
              </a:rPr>
              <a:t>into</a:t>
            </a:r>
            <a:r>
              <a:rPr lang="fr-FR" dirty="0">
                <a:solidFill>
                  <a:schemeClr val="bg1"/>
                </a:solidFill>
              </a:rPr>
              <a:t> </a:t>
            </a:r>
            <a:r>
              <a:rPr lang="fr-FR" dirty="0" err="1">
                <a:solidFill>
                  <a:schemeClr val="bg1"/>
                </a:solidFill>
              </a:rPr>
              <a:t>game</a:t>
            </a:r>
            <a:r>
              <a:rPr lang="fr-FR" dirty="0">
                <a:solidFill>
                  <a:schemeClr val="bg1"/>
                </a:solidFill>
              </a:rPr>
              <a:t> </a:t>
            </a:r>
            <a:r>
              <a:rPr lang="fr-FR" dirty="0" err="1">
                <a:solidFill>
                  <a:schemeClr val="bg1"/>
                </a:solidFill>
              </a:rPr>
              <a:t>localization</a:t>
            </a:r>
            <a:r>
              <a:rPr lang="fr-FR" dirty="0">
                <a:solidFill>
                  <a:schemeClr val="bg1"/>
                </a:solidFill>
              </a:rPr>
              <a:t>;</a:t>
            </a:r>
          </a:p>
          <a:p>
            <a:r>
              <a:rPr lang="fr-FR" dirty="0" err="1">
                <a:solidFill>
                  <a:schemeClr val="bg1"/>
                </a:solidFill>
              </a:rPr>
              <a:t>Build</a:t>
            </a:r>
            <a:r>
              <a:rPr lang="fr-FR" dirty="0">
                <a:solidFill>
                  <a:schemeClr val="bg1"/>
                </a:solidFill>
              </a:rPr>
              <a:t> a portfolio;</a:t>
            </a:r>
          </a:p>
          <a:p>
            <a:r>
              <a:rPr lang="fr-FR" dirty="0">
                <a:solidFill>
                  <a:schemeClr val="bg1"/>
                </a:solidFill>
              </a:rPr>
              <a:t>+ Discover </a:t>
            </a:r>
            <a:r>
              <a:rPr lang="fr-FR" dirty="0" err="1">
                <a:solidFill>
                  <a:schemeClr val="bg1"/>
                </a:solidFill>
              </a:rPr>
              <a:t>great</a:t>
            </a:r>
            <a:r>
              <a:rPr lang="fr-FR" dirty="0">
                <a:solidFill>
                  <a:schemeClr val="bg1"/>
                </a:solidFill>
              </a:rPr>
              <a:t> </a:t>
            </a:r>
            <a:r>
              <a:rPr lang="fr-FR" dirty="0" err="1">
                <a:solidFill>
                  <a:schemeClr val="bg1"/>
                </a:solidFill>
              </a:rPr>
              <a:t>games</a:t>
            </a:r>
            <a:r>
              <a:rPr lang="fr-FR" dirty="0">
                <a:solidFill>
                  <a:schemeClr val="bg1"/>
                </a:solidFill>
              </a:rPr>
              <a:t> and devs!;</a:t>
            </a:r>
          </a:p>
          <a:p>
            <a:r>
              <a:rPr lang="fr-FR" dirty="0">
                <a:solidFill>
                  <a:schemeClr val="bg1"/>
                </a:solidFill>
              </a:rPr>
              <a:t>+++ Be part of a </a:t>
            </a:r>
            <a:r>
              <a:rPr lang="fr-FR" dirty="0" err="1">
                <a:solidFill>
                  <a:schemeClr val="bg1"/>
                </a:solidFill>
              </a:rPr>
              <a:t>wonderful</a:t>
            </a:r>
            <a:r>
              <a:rPr lang="fr-FR" dirty="0">
                <a:solidFill>
                  <a:schemeClr val="bg1"/>
                </a:solidFill>
              </a:rPr>
              <a:t> and </a:t>
            </a:r>
            <a:r>
              <a:rPr lang="fr-FR" dirty="0" err="1">
                <a:solidFill>
                  <a:schemeClr val="bg1"/>
                </a:solidFill>
              </a:rPr>
              <a:t>supportive</a:t>
            </a:r>
            <a:r>
              <a:rPr lang="fr-FR" dirty="0">
                <a:solidFill>
                  <a:schemeClr val="bg1"/>
                </a:solidFill>
              </a:rPr>
              <a:t> </a:t>
            </a:r>
            <a:r>
              <a:rPr lang="fr-FR" dirty="0" err="1">
                <a:solidFill>
                  <a:schemeClr val="bg1"/>
                </a:solidFill>
              </a:rPr>
              <a:t>community</a:t>
            </a:r>
            <a:r>
              <a:rPr lang="fr-FR" dirty="0">
                <a:solidFill>
                  <a:schemeClr val="bg1"/>
                </a:solidFill>
              </a:rPr>
              <a:t>!!</a:t>
            </a:r>
          </a:p>
        </p:txBody>
      </p:sp>
    </p:spTree>
    <p:extLst>
      <p:ext uri="{BB962C8B-B14F-4D97-AF65-F5344CB8AC3E}">
        <p14:creationId xmlns:p14="http://schemas.microsoft.com/office/powerpoint/2010/main" val="3085205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0C9C-B4EB-4D97-A175-F373B1AC5963}"/>
              </a:ext>
            </a:extLst>
          </p:cNvPr>
          <p:cNvSpPr>
            <a:spLocks noGrp="1"/>
          </p:cNvSpPr>
          <p:nvPr>
            <p:ph type="title"/>
          </p:nvPr>
        </p:nvSpPr>
        <p:spPr>
          <a:xfrm>
            <a:off x="838200" y="2331212"/>
            <a:ext cx="10515600" cy="1779149"/>
          </a:xfrm>
        </p:spPr>
        <p:txBody>
          <a:bodyPr>
            <a:normAutofit fontScale="90000"/>
          </a:bodyPr>
          <a:lstStyle/>
          <a:p>
            <a:pPr algn="ctr"/>
            <a:r>
              <a:rPr lang="fr-FR" b="1" dirty="0">
                <a:solidFill>
                  <a:schemeClr val="bg1"/>
                </a:solidFill>
              </a:rPr>
              <a:t>Part I - Dijon LocJam: A case </a:t>
            </a:r>
            <a:r>
              <a:rPr lang="fr-FR" b="1" dirty="0" err="1">
                <a:solidFill>
                  <a:schemeClr val="bg1"/>
                </a:solidFill>
              </a:rPr>
              <a:t>study</a:t>
            </a:r>
            <a:br>
              <a:rPr lang="fr-FR" b="1" dirty="0">
                <a:solidFill>
                  <a:schemeClr val="bg1"/>
                </a:solidFill>
              </a:rPr>
            </a:br>
            <a:r>
              <a:rPr lang="fr-FR" b="1" dirty="0">
                <a:solidFill>
                  <a:schemeClr val="bg1"/>
                </a:solidFill>
              </a:rPr>
              <a:t>+</a:t>
            </a:r>
            <a:br>
              <a:rPr lang="fr-FR" b="1" dirty="0">
                <a:solidFill>
                  <a:schemeClr val="bg1"/>
                </a:solidFill>
              </a:rPr>
            </a:br>
            <a:r>
              <a:rPr lang="fr-FR" b="1" dirty="0" err="1">
                <a:solidFill>
                  <a:schemeClr val="bg1"/>
                </a:solidFill>
              </a:rPr>
              <a:t>Specificities</a:t>
            </a:r>
            <a:r>
              <a:rPr lang="fr-FR" b="1" dirty="0">
                <a:solidFill>
                  <a:schemeClr val="bg1"/>
                </a:solidFill>
              </a:rPr>
              <a:t> of FR </a:t>
            </a:r>
            <a:r>
              <a:rPr lang="fr-FR" b="1" dirty="0" err="1">
                <a:solidFill>
                  <a:schemeClr val="bg1"/>
                </a:solidFill>
              </a:rPr>
              <a:t>game</a:t>
            </a:r>
            <a:r>
              <a:rPr lang="fr-FR" b="1" dirty="0">
                <a:solidFill>
                  <a:schemeClr val="bg1"/>
                </a:solidFill>
              </a:rPr>
              <a:t> </a:t>
            </a:r>
            <a:r>
              <a:rPr lang="fr-FR" b="1" dirty="0" err="1">
                <a:solidFill>
                  <a:schemeClr val="bg1"/>
                </a:solidFill>
              </a:rPr>
              <a:t>localization</a:t>
            </a:r>
            <a:endParaRPr lang="en-GB" b="1" dirty="0">
              <a:solidFill>
                <a:schemeClr val="bg1"/>
              </a:solidFill>
            </a:endParaRPr>
          </a:p>
        </p:txBody>
      </p:sp>
    </p:spTree>
    <p:extLst>
      <p:ext uri="{BB962C8B-B14F-4D97-AF65-F5344CB8AC3E}">
        <p14:creationId xmlns:p14="http://schemas.microsoft.com/office/powerpoint/2010/main" val="99462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58E5-A487-49AE-8C86-DAB8C3F7AB17}"/>
              </a:ext>
            </a:extLst>
          </p:cNvPr>
          <p:cNvSpPr>
            <a:spLocks noGrp="1"/>
          </p:cNvSpPr>
          <p:nvPr>
            <p:ph type="title"/>
          </p:nvPr>
        </p:nvSpPr>
        <p:spPr>
          <a:xfrm>
            <a:off x="838200" y="107672"/>
            <a:ext cx="10515600" cy="1325563"/>
          </a:xfrm>
        </p:spPr>
        <p:txBody>
          <a:bodyPr>
            <a:normAutofit/>
          </a:bodyPr>
          <a:lstStyle/>
          <a:p>
            <a:pPr algn="ctr"/>
            <a:r>
              <a:rPr lang="fr-FR" sz="3600" b="1" dirty="0" err="1">
                <a:solidFill>
                  <a:schemeClr val="bg1"/>
                </a:solidFill>
              </a:rPr>
              <a:t>Differences</a:t>
            </a:r>
            <a:r>
              <a:rPr lang="fr-FR" sz="3600" b="1" dirty="0">
                <a:solidFill>
                  <a:schemeClr val="bg1"/>
                </a:solidFill>
              </a:rPr>
              <a:t> </a:t>
            </a:r>
            <a:r>
              <a:rPr lang="fr-FR" sz="3600" b="1" dirty="0" err="1">
                <a:solidFill>
                  <a:schemeClr val="bg1"/>
                </a:solidFill>
              </a:rPr>
              <a:t>between</a:t>
            </a:r>
            <a:r>
              <a:rPr lang="fr-FR" sz="3600" b="1" dirty="0">
                <a:solidFill>
                  <a:schemeClr val="bg1"/>
                </a:solidFill>
              </a:rPr>
              <a:t> the Dijon </a:t>
            </a:r>
            <a:r>
              <a:rPr lang="fr-FR" sz="3600" b="1" dirty="0" err="1">
                <a:solidFill>
                  <a:schemeClr val="bg1"/>
                </a:solidFill>
              </a:rPr>
              <a:t>Jams</a:t>
            </a:r>
            <a:r>
              <a:rPr lang="fr-FR" sz="3600" b="1" dirty="0">
                <a:solidFill>
                  <a:schemeClr val="bg1"/>
                </a:solidFill>
              </a:rPr>
              <a:t> and </a:t>
            </a:r>
            <a:r>
              <a:rPr lang="fr-FR" sz="3600" b="1" dirty="0" err="1">
                <a:solidFill>
                  <a:schemeClr val="bg1"/>
                </a:solidFill>
              </a:rPr>
              <a:t>YakYak</a:t>
            </a:r>
            <a:r>
              <a:rPr lang="fr-FR" sz="3600" b="1" dirty="0">
                <a:solidFill>
                  <a:schemeClr val="bg1"/>
                </a:solidFill>
              </a:rPr>
              <a:t> </a:t>
            </a:r>
            <a:r>
              <a:rPr lang="fr-FR" sz="3600" b="1" dirty="0" err="1">
                <a:solidFill>
                  <a:schemeClr val="bg1"/>
                </a:solidFill>
              </a:rPr>
              <a:t>Jams</a:t>
            </a:r>
            <a:endParaRPr lang="en-GB" sz="3600" b="1" dirty="0">
              <a:solidFill>
                <a:schemeClr val="bg1"/>
              </a:solidFill>
            </a:endParaRPr>
          </a:p>
        </p:txBody>
      </p:sp>
      <p:graphicFrame>
        <p:nvGraphicFramePr>
          <p:cNvPr id="4" name="Table 4">
            <a:extLst>
              <a:ext uri="{FF2B5EF4-FFF2-40B4-BE49-F238E27FC236}">
                <a16:creationId xmlns:a16="http://schemas.microsoft.com/office/drawing/2014/main" id="{C5A11F59-ADCF-40FE-8C56-C8D631F20FE1}"/>
              </a:ext>
            </a:extLst>
          </p:cNvPr>
          <p:cNvGraphicFramePr>
            <a:graphicFrameLocks noGrp="1"/>
          </p:cNvGraphicFramePr>
          <p:nvPr>
            <p:ph idx="1"/>
            <p:extLst>
              <p:ext uri="{D42A27DB-BD31-4B8C-83A1-F6EECF244321}">
                <p14:modId xmlns:p14="http://schemas.microsoft.com/office/powerpoint/2010/main" val="953833115"/>
              </p:ext>
            </p:extLst>
          </p:nvPr>
        </p:nvGraphicFramePr>
        <p:xfrm>
          <a:off x="838200" y="1517297"/>
          <a:ext cx="10515600" cy="263386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72164456"/>
                    </a:ext>
                  </a:extLst>
                </a:gridCol>
                <a:gridCol w="5257800">
                  <a:extLst>
                    <a:ext uri="{9D8B030D-6E8A-4147-A177-3AD203B41FA5}">
                      <a16:colId xmlns:a16="http://schemas.microsoft.com/office/drawing/2014/main" val="2001359903"/>
                    </a:ext>
                  </a:extLst>
                </a:gridCol>
              </a:tblGrid>
              <a:tr h="526773">
                <a:tc>
                  <a:txBody>
                    <a:bodyPr/>
                    <a:lstStyle/>
                    <a:p>
                      <a:pPr algn="ctr"/>
                      <a:r>
                        <a:rPr lang="fr-FR" dirty="0"/>
                        <a:t>Dijon LocJam</a:t>
                      </a:r>
                      <a:endParaRPr lang="en-GB" dirty="0"/>
                    </a:p>
                  </a:txBody>
                  <a:tcPr/>
                </a:tc>
                <a:tc>
                  <a:txBody>
                    <a:bodyPr/>
                    <a:lstStyle/>
                    <a:p>
                      <a:pPr algn="ctr"/>
                      <a:r>
                        <a:rPr lang="fr-FR" dirty="0"/>
                        <a:t>YakYak LocJam</a:t>
                      </a:r>
                      <a:endParaRPr lang="en-GB" dirty="0"/>
                    </a:p>
                  </a:txBody>
                  <a:tcPr/>
                </a:tc>
                <a:extLst>
                  <a:ext uri="{0D108BD9-81ED-4DB2-BD59-A6C34878D82A}">
                    <a16:rowId xmlns:a16="http://schemas.microsoft.com/office/drawing/2014/main" val="2638078095"/>
                  </a:ext>
                </a:extLst>
              </a:tr>
              <a:tr h="526773">
                <a:tc>
                  <a:txBody>
                    <a:bodyPr/>
                    <a:lstStyle/>
                    <a:p>
                      <a:pPr algn="ctr"/>
                      <a:r>
                        <a:rPr lang="fr-FR" dirty="0"/>
                        <a:t>Focus on </a:t>
                      </a:r>
                      <a:r>
                        <a:rPr lang="fr-FR" dirty="0" err="1"/>
                        <a:t>competition</a:t>
                      </a:r>
                      <a:r>
                        <a:rPr lang="fr-FR" dirty="0"/>
                        <a:t> (jury)</a:t>
                      </a:r>
                      <a:endParaRPr lang="en-GB" dirty="0"/>
                    </a:p>
                  </a:txBody>
                  <a:tcPr/>
                </a:tc>
                <a:tc>
                  <a:txBody>
                    <a:bodyPr/>
                    <a:lstStyle/>
                    <a:p>
                      <a:pPr algn="ctr"/>
                      <a:r>
                        <a:rPr lang="fr-FR" dirty="0"/>
                        <a:t>Focus on </a:t>
                      </a:r>
                      <a:r>
                        <a:rPr lang="fr-FR" dirty="0" err="1"/>
                        <a:t>cooperation</a:t>
                      </a:r>
                      <a:endParaRPr lang="en-GB" dirty="0"/>
                    </a:p>
                  </a:txBody>
                  <a:tcPr/>
                </a:tc>
                <a:extLst>
                  <a:ext uri="{0D108BD9-81ED-4DB2-BD59-A6C34878D82A}">
                    <a16:rowId xmlns:a16="http://schemas.microsoft.com/office/drawing/2014/main" val="2685772799"/>
                  </a:ext>
                </a:extLst>
              </a:tr>
              <a:tr h="526773">
                <a:tc>
                  <a:txBody>
                    <a:bodyPr/>
                    <a:lstStyle/>
                    <a:p>
                      <a:pPr algn="ctr"/>
                      <a:r>
                        <a:rPr lang="fr-FR" dirty="0"/>
                        <a:t>Has a time </a:t>
                      </a:r>
                      <a:r>
                        <a:rPr lang="fr-FR" dirty="0" err="1"/>
                        <a:t>limit</a:t>
                      </a:r>
                      <a:endParaRPr lang="en-GB" dirty="0"/>
                    </a:p>
                  </a:txBody>
                  <a:tcPr/>
                </a:tc>
                <a:tc>
                  <a:txBody>
                    <a:bodyPr/>
                    <a:lstStyle/>
                    <a:p>
                      <a:pPr algn="ctr"/>
                      <a:r>
                        <a:rPr lang="fr-FR" dirty="0"/>
                        <a:t>Has no time </a:t>
                      </a:r>
                      <a:r>
                        <a:rPr lang="fr-FR" dirty="0" err="1"/>
                        <a:t>limit</a:t>
                      </a:r>
                      <a:endParaRPr lang="en-GB" dirty="0"/>
                    </a:p>
                  </a:txBody>
                  <a:tcPr/>
                </a:tc>
                <a:extLst>
                  <a:ext uri="{0D108BD9-81ED-4DB2-BD59-A6C34878D82A}">
                    <a16:rowId xmlns:a16="http://schemas.microsoft.com/office/drawing/2014/main" val="2180623758"/>
                  </a:ext>
                </a:extLst>
              </a:tr>
              <a:tr h="526773">
                <a:tc>
                  <a:txBody>
                    <a:bodyPr/>
                    <a:lstStyle/>
                    <a:p>
                      <a:pPr algn="ctr"/>
                      <a:r>
                        <a:rPr lang="fr-FR" dirty="0"/>
                        <a:t>Possible to </a:t>
                      </a:r>
                      <a:r>
                        <a:rPr lang="fr-FR" dirty="0" err="1"/>
                        <a:t>meet</a:t>
                      </a:r>
                      <a:r>
                        <a:rPr lang="fr-FR" dirty="0"/>
                        <a:t> </a:t>
                      </a:r>
                      <a:r>
                        <a:rPr lang="fr-FR" dirty="0" err="1"/>
                        <a:t>peers</a:t>
                      </a:r>
                      <a:r>
                        <a:rPr lang="fr-FR" dirty="0"/>
                        <a:t> IRL</a:t>
                      </a:r>
                      <a:endParaRPr lang="en-GB" dirty="0"/>
                    </a:p>
                  </a:txBody>
                  <a:tcPr/>
                </a:tc>
                <a:tc>
                  <a:txBody>
                    <a:bodyPr/>
                    <a:lstStyle/>
                    <a:p>
                      <a:pPr algn="ctr"/>
                      <a:r>
                        <a:rPr lang="fr-FR" dirty="0"/>
                        <a:t>Impossible to </a:t>
                      </a:r>
                      <a:r>
                        <a:rPr lang="fr-FR" dirty="0" err="1"/>
                        <a:t>meet</a:t>
                      </a:r>
                      <a:r>
                        <a:rPr lang="fr-FR" dirty="0"/>
                        <a:t> </a:t>
                      </a:r>
                      <a:r>
                        <a:rPr lang="fr-FR" dirty="0" err="1"/>
                        <a:t>peers</a:t>
                      </a:r>
                      <a:r>
                        <a:rPr lang="fr-FR" dirty="0"/>
                        <a:t> IRL (for </a:t>
                      </a:r>
                      <a:r>
                        <a:rPr lang="fr-FR" dirty="0" err="1"/>
                        <a:t>now</a:t>
                      </a:r>
                      <a:r>
                        <a:rPr lang="fr-FR" dirty="0"/>
                        <a:t>?)</a:t>
                      </a:r>
                      <a:endParaRPr lang="en-GB" dirty="0"/>
                    </a:p>
                  </a:txBody>
                  <a:tcPr/>
                </a:tc>
                <a:extLst>
                  <a:ext uri="{0D108BD9-81ED-4DB2-BD59-A6C34878D82A}">
                    <a16:rowId xmlns:a16="http://schemas.microsoft.com/office/drawing/2014/main" val="843949552"/>
                  </a:ext>
                </a:extLst>
              </a:tr>
              <a:tr h="526773">
                <a:tc>
                  <a:txBody>
                    <a:bodyPr/>
                    <a:lstStyle/>
                    <a:p>
                      <a:pPr algn="ctr"/>
                      <a:r>
                        <a:rPr lang="fr-FR" dirty="0"/>
                        <a:t>EN&gt;FR </a:t>
                      </a:r>
                      <a:r>
                        <a:rPr lang="fr-FR" dirty="0" err="1"/>
                        <a:t>only</a:t>
                      </a:r>
                      <a:r>
                        <a:rPr lang="fr-FR" dirty="0"/>
                        <a:t> (for </a:t>
                      </a:r>
                      <a:r>
                        <a:rPr lang="fr-FR" dirty="0" err="1"/>
                        <a:t>now</a:t>
                      </a:r>
                      <a:r>
                        <a:rPr lang="fr-FR" dirty="0"/>
                        <a:t>?)</a:t>
                      </a:r>
                      <a:endParaRPr lang="en-GB" dirty="0"/>
                    </a:p>
                  </a:txBody>
                  <a:tcPr/>
                </a:tc>
                <a:tc>
                  <a:txBody>
                    <a:bodyPr/>
                    <a:lstStyle/>
                    <a:p>
                      <a:pPr algn="ctr"/>
                      <a:r>
                        <a:rPr lang="fr-FR" dirty="0"/>
                        <a:t>Large </a:t>
                      </a:r>
                      <a:r>
                        <a:rPr lang="fr-FR" dirty="0" err="1"/>
                        <a:t>language</a:t>
                      </a:r>
                      <a:r>
                        <a:rPr lang="fr-FR" dirty="0"/>
                        <a:t> combinations (</a:t>
                      </a:r>
                      <a:r>
                        <a:rPr lang="fr-FR" dirty="0" err="1"/>
                        <a:t>EtoX</a:t>
                      </a:r>
                      <a:r>
                        <a:rPr lang="fr-FR" dirty="0"/>
                        <a:t>, </a:t>
                      </a:r>
                      <a:r>
                        <a:rPr lang="fr-FR" dirty="0" err="1"/>
                        <a:t>JtoX</a:t>
                      </a:r>
                      <a:r>
                        <a:rPr lang="fr-FR" dirty="0"/>
                        <a:t>, </a:t>
                      </a:r>
                      <a:r>
                        <a:rPr lang="fr-FR" dirty="0" err="1"/>
                        <a:t>mostly</a:t>
                      </a:r>
                      <a:r>
                        <a:rPr lang="fr-FR" dirty="0"/>
                        <a:t>)</a:t>
                      </a:r>
                      <a:endParaRPr lang="en-GB" dirty="0"/>
                    </a:p>
                  </a:txBody>
                  <a:tcPr/>
                </a:tc>
                <a:extLst>
                  <a:ext uri="{0D108BD9-81ED-4DB2-BD59-A6C34878D82A}">
                    <a16:rowId xmlns:a16="http://schemas.microsoft.com/office/drawing/2014/main" val="3865646247"/>
                  </a:ext>
                </a:extLst>
              </a:tr>
            </a:tbl>
          </a:graphicData>
        </a:graphic>
      </p:graphicFrame>
      <p:graphicFrame>
        <p:nvGraphicFramePr>
          <p:cNvPr id="7" name="Table 7">
            <a:extLst>
              <a:ext uri="{FF2B5EF4-FFF2-40B4-BE49-F238E27FC236}">
                <a16:creationId xmlns:a16="http://schemas.microsoft.com/office/drawing/2014/main" id="{D830880A-601B-41F0-A8F5-3038336D1A0E}"/>
              </a:ext>
            </a:extLst>
          </p:cNvPr>
          <p:cNvGraphicFramePr>
            <a:graphicFrameLocks noGrp="1"/>
          </p:cNvGraphicFramePr>
          <p:nvPr>
            <p:extLst>
              <p:ext uri="{D42A27DB-BD31-4B8C-83A1-F6EECF244321}">
                <p14:modId xmlns:p14="http://schemas.microsoft.com/office/powerpoint/2010/main" val="3684379409"/>
              </p:ext>
            </p:extLst>
          </p:nvPr>
        </p:nvGraphicFramePr>
        <p:xfrm>
          <a:off x="2032000" y="4458799"/>
          <a:ext cx="8128000" cy="191036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28277107"/>
                    </a:ext>
                  </a:extLst>
                </a:gridCol>
                <a:gridCol w="4064000">
                  <a:extLst>
                    <a:ext uri="{9D8B030D-6E8A-4147-A177-3AD203B41FA5}">
                      <a16:colId xmlns:a16="http://schemas.microsoft.com/office/drawing/2014/main" val="1460728257"/>
                    </a:ext>
                  </a:extLst>
                </a:gridCol>
              </a:tblGrid>
              <a:tr h="398921">
                <a:tc>
                  <a:txBody>
                    <a:bodyPr/>
                    <a:lstStyle/>
                    <a:p>
                      <a:pPr algn="ctr"/>
                      <a:r>
                        <a:rPr lang="fr-FR" dirty="0"/>
                        <a:t>Dijon Jam 2019</a:t>
                      </a:r>
                      <a:endParaRPr lang="en-GB" dirty="0"/>
                    </a:p>
                  </a:txBody>
                  <a:tcPr/>
                </a:tc>
                <a:tc>
                  <a:txBody>
                    <a:bodyPr/>
                    <a:lstStyle/>
                    <a:p>
                      <a:pPr algn="ctr"/>
                      <a:r>
                        <a:rPr lang="fr-FR" dirty="0"/>
                        <a:t>Dijon Jam 2020</a:t>
                      </a:r>
                      <a:endParaRPr lang="en-GB" dirty="0"/>
                    </a:p>
                  </a:txBody>
                  <a:tcPr/>
                </a:tc>
                <a:extLst>
                  <a:ext uri="{0D108BD9-81ED-4DB2-BD59-A6C34878D82A}">
                    <a16:rowId xmlns:a16="http://schemas.microsoft.com/office/drawing/2014/main" val="3718279597"/>
                  </a:ext>
                </a:extLst>
              </a:tr>
              <a:tr h="398921">
                <a:tc>
                  <a:txBody>
                    <a:bodyPr/>
                    <a:lstStyle/>
                    <a:p>
                      <a:pPr algn="ctr"/>
                      <a:r>
                        <a:rPr lang="fr-FR" dirty="0"/>
                        <a:t>IRL</a:t>
                      </a:r>
                      <a:endParaRPr lang="en-GB" dirty="0"/>
                    </a:p>
                  </a:txBody>
                  <a:tcPr/>
                </a:tc>
                <a:tc>
                  <a:txBody>
                    <a:bodyPr/>
                    <a:lstStyle/>
                    <a:p>
                      <a:pPr algn="ctr"/>
                      <a:r>
                        <a:rPr lang="fr-FR" dirty="0"/>
                        <a:t>Online</a:t>
                      </a:r>
                      <a:endParaRPr lang="en-GB" dirty="0"/>
                    </a:p>
                  </a:txBody>
                  <a:tcPr/>
                </a:tc>
                <a:extLst>
                  <a:ext uri="{0D108BD9-81ED-4DB2-BD59-A6C34878D82A}">
                    <a16:rowId xmlns:a16="http://schemas.microsoft.com/office/drawing/2014/main" val="120614273"/>
                  </a:ext>
                </a:extLst>
              </a:tr>
              <a:tr h="370840">
                <a:tc>
                  <a:txBody>
                    <a:bodyPr/>
                    <a:lstStyle/>
                    <a:p>
                      <a:pPr algn="ctr"/>
                      <a:r>
                        <a:rPr lang="fr-FR" dirty="0" err="1"/>
                        <a:t>Wasn’t</a:t>
                      </a:r>
                      <a:r>
                        <a:rPr lang="fr-FR" dirty="0"/>
                        <a:t> </a:t>
                      </a:r>
                      <a:r>
                        <a:rPr lang="fr-FR" dirty="0" err="1"/>
                        <a:t>well</a:t>
                      </a:r>
                      <a:r>
                        <a:rPr lang="fr-FR" dirty="0"/>
                        <a:t> </a:t>
                      </a:r>
                      <a:r>
                        <a:rPr lang="fr-FR" dirty="0" err="1"/>
                        <a:t>organized</a:t>
                      </a:r>
                      <a:endParaRPr lang="en-GB" dirty="0"/>
                    </a:p>
                  </a:txBody>
                  <a:tcPr/>
                </a:tc>
                <a:tc>
                  <a:txBody>
                    <a:bodyPr/>
                    <a:lstStyle/>
                    <a:p>
                      <a:pPr algn="ctr"/>
                      <a:r>
                        <a:rPr lang="fr-FR" dirty="0"/>
                        <a:t>Full </a:t>
                      </a:r>
                      <a:r>
                        <a:rPr lang="fr-FR" dirty="0" err="1"/>
                        <a:t>day</a:t>
                      </a:r>
                      <a:r>
                        <a:rPr lang="fr-FR" dirty="0"/>
                        <a:t> of </a:t>
                      </a:r>
                      <a:r>
                        <a:rPr lang="fr-FR" dirty="0" err="1"/>
                        <a:t>conferences</a:t>
                      </a:r>
                      <a:r>
                        <a:rPr lang="fr-FR" dirty="0"/>
                        <a:t> </a:t>
                      </a:r>
                      <a:r>
                        <a:rPr lang="fr-FR" dirty="0" err="1"/>
                        <a:t>preceeding</a:t>
                      </a:r>
                      <a:r>
                        <a:rPr lang="fr-FR" dirty="0"/>
                        <a:t> </a:t>
                      </a:r>
                      <a:r>
                        <a:rPr lang="fr-FR" dirty="0" err="1"/>
                        <a:t>it!</a:t>
                      </a:r>
                      <a:endParaRPr lang="en-GB" dirty="0"/>
                    </a:p>
                  </a:txBody>
                  <a:tcPr/>
                </a:tc>
                <a:extLst>
                  <a:ext uri="{0D108BD9-81ED-4DB2-BD59-A6C34878D82A}">
                    <a16:rowId xmlns:a16="http://schemas.microsoft.com/office/drawing/2014/main" val="261981764"/>
                  </a:ext>
                </a:extLst>
              </a:tr>
              <a:tr h="370840">
                <a:tc>
                  <a:txBody>
                    <a:bodyPr/>
                    <a:lstStyle/>
                    <a:p>
                      <a:pPr algn="ctr"/>
                      <a:r>
                        <a:rPr lang="fr-FR" dirty="0"/>
                        <a:t>Game to jam on </a:t>
                      </a:r>
                      <a:r>
                        <a:rPr lang="fr-FR" dirty="0" err="1"/>
                        <a:t>already</a:t>
                      </a:r>
                      <a:r>
                        <a:rPr lang="fr-FR" dirty="0"/>
                        <a:t> </a:t>
                      </a:r>
                      <a:r>
                        <a:rPr lang="fr-FR" dirty="0" err="1"/>
                        <a:t>known</a:t>
                      </a:r>
                      <a:r>
                        <a:rPr lang="fr-FR" dirty="0"/>
                        <a:t> by </a:t>
                      </a:r>
                      <a:r>
                        <a:rPr lang="fr-FR" dirty="0" err="1"/>
                        <a:t>some</a:t>
                      </a:r>
                      <a:endParaRPr lang="en-GB" dirty="0"/>
                    </a:p>
                  </a:txBody>
                  <a:tcPr/>
                </a:tc>
                <a:tc>
                  <a:txBody>
                    <a:bodyPr/>
                    <a:lstStyle/>
                    <a:p>
                      <a:pPr algn="ctr"/>
                      <a:r>
                        <a:rPr lang="fr-FR" dirty="0"/>
                        <a:t>100% original </a:t>
                      </a:r>
                      <a:r>
                        <a:rPr lang="fr-FR" dirty="0" err="1"/>
                        <a:t>game</a:t>
                      </a:r>
                      <a:r>
                        <a:rPr lang="fr-FR" dirty="0"/>
                        <a:t> to jam on</a:t>
                      </a:r>
                      <a:endParaRPr lang="en-GB" dirty="0"/>
                    </a:p>
                  </a:txBody>
                  <a:tcPr/>
                </a:tc>
                <a:extLst>
                  <a:ext uri="{0D108BD9-81ED-4DB2-BD59-A6C34878D82A}">
                    <a16:rowId xmlns:a16="http://schemas.microsoft.com/office/drawing/2014/main" val="2312591964"/>
                  </a:ext>
                </a:extLst>
              </a:tr>
              <a:tr h="370840">
                <a:tc>
                  <a:txBody>
                    <a:bodyPr/>
                    <a:lstStyle/>
                    <a:p>
                      <a:pPr algn="ctr"/>
                      <a:r>
                        <a:rPr lang="fr-FR" dirty="0"/>
                        <a:t>6 teams of 3-4, about 20 participants</a:t>
                      </a:r>
                      <a:endParaRPr lang="en-GB" dirty="0"/>
                    </a:p>
                  </a:txBody>
                  <a:tcPr/>
                </a:tc>
                <a:tc>
                  <a:txBody>
                    <a:bodyPr/>
                    <a:lstStyle/>
                    <a:p>
                      <a:pPr algn="ctr"/>
                      <a:r>
                        <a:rPr lang="fr-FR" dirty="0"/>
                        <a:t>12 teams of 5-7, about 70 participants</a:t>
                      </a:r>
                      <a:endParaRPr lang="en-GB" dirty="0"/>
                    </a:p>
                  </a:txBody>
                  <a:tcPr/>
                </a:tc>
                <a:extLst>
                  <a:ext uri="{0D108BD9-81ED-4DB2-BD59-A6C34878D82A}">
                    <a16:rowId xmlns:a16="http://schemas.microsoft.com/office/drawing/2014/main" val="1492627187"/>
                  </a:ext>
                </a:extLst>
              </a:tr>
            </a:tbl>
          </a:graphicData>
        </a:graphic>
      </p:graphicFrame>
    </p:spTree>
    <p:extLst>
      <p:ext uri="{BB962C8B-B14F-4D97-AF65-F5344CB8AC3E}">
        <p14:creationId xmlns:p14="http://schemas.microsoft.com/office/powerpoint/2010/main" val="154919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6686-B1E7-49A9-A705-980BE1D5FE99}"/>
              </a:ext>
            </a:extLst>
          </p:cNvPr>
          <p:cNvSpPr>
            <a:spLocks noGrp="1"/>
          </p:cNvSpPr>
          <p:nvPr>
            <p:ph type="title"/>
          </p:nvPr>
        </p:nvSpPr>
        <p:spPr/>
        <p:txBody>
          <a:bodyPr/>
          <a:lstStyle/>
          <a:p>
            <a:pPr algn="ctr"/>
            <a:r>
              <a:rPr lang="fr-FR" b="1" dirty="0">
                <a:solidFill>
                  <a:schemeClr val="bg1"/>
                </a:solidFill>
              </a:rPr>
              <a:t>2020 </a:t>
            </a:r>
            <a:r>
              <a:rPr lang="fr-FR" b="1" dirty="0" err="1">
                <a:solidFill>
                  <a:schemeClr val="bg1"/>
                </a:solidFill>
              </a:rPr>
              <a:t>edition</a:t>
            </a:r>
            <a:endParaRPr lang="en-GB" b="1" dirty="0">
              <a:solidFill>
                <a:schemeClr val="bg1"/>
              </a:solidFill>
            </a:endParaRPr>
          </a:p>
        </p:txBody>
      </p:sp>
      <p:sp>
        <p:nvSpPr>
          <p:cNvPr id="3" name="Content Placeholder 2">
            <a:extLst>
              <a:ext uri="{FF2B5EF4-FFF2-40B4-BE49-F238E27FC236}">
                <a16:creationId xmlns:a16="http://schemas.microsoft.com/office/drawing/2014/main" id="{2F2BEA37-F519-49C4-8270-3C685A4D7DCE}"/>
              </a:ext>
            </a:extLst>
          </p:cNvPr>
          <p:cNvSpPr>
            <a:spLocks noGrp="1"/>
          </p:cNvSpPr>
          <p:nvPr>
            <p:ph idx="1"/>
          </p:nvPr>
        </p:nvSpPr>
        <p:spPr>
          <a:xfrm>
            <a:off x="838200" y="1825625"/>
            <a:ext cx="4638964" cy="4351338"/>
          </a:xfrm>
        </p:spPr>
        <p:txBody>
          <a:bodyPr/>
          <a:lstStyle/>
          <a:p>
            <a:pPr marL="0" indent="0">
              <a:buNone/>
            </a:pPr>
            <a:endParaRPr lang="fr-FR" dirty="0">
              <a:solidFill>
                <a:schemeClr val="bg1"/>
              </a:solidFill>
            </a:endParaRPr>
          </a:p>
          <a:p>
            <a:pPr marL="0" indent="0">
              <a:buNone/>
            </a:pPr>
            <a:r>
              <a:rPr lang="fr-FR" dirty="0">
                <a:solidFill>
                  <a:schemeClr val="bg1"/>
                </a:solidFill>
              </a:rPr>
              <a:t>Game made by </a:t>
            </a:r>
            <a:r>
              <a:rPr lang="fr-FR" dirty="0" err="1">
                <a:solidFill>
                  <a:schemeClr val="bg1"/>
                </a:solidFill>
              </a:rPr>
              <a:t>indie</a:t>
            </a:r>
            <a:r>
              <a:rPr lang="fr-FR" dirty="0">
                <a:solidFill>
                  <a:schemeClr val="bg1"/>
                </a:solidFill>
              </a:rPr>
              <a:t> devs </a:t>
            </a:r>
            <a:r>
              <a:rPr lang="fr-FR" dirty="0" err="1">
                <a:solidFill>
                  <a:schemeClr val="bg1"/>
                </a:solidFill>
              </a:rPr>
              <a:t>from</a:t>
            </a:r>
            <a:r>
              <a:rPr lang="fr-FR" dirty="0">
                <a:solidFill>
                  <a:schemeClr val="bg1"/>
                </a:solidFill>
              </a:rPr>
              <a:t> Argentina (Cuatro Assets)</a:t>
            </a:r>
          </a:p>
          <a:p>
            <a:pPr marL="0" indent="0">
              <a:buNone/>
            </a:pPr>
            <a:endParaRPr lang="fr-FR" dirty="0">
              <a:solidFill>
                <a:schemeClr val="bg1"/>
              </a:solidFill>
              <a:hlinkClick r:id="rId2">
                <a:extLst>
                  <a:ext uri="{A12FA001-AC4F-418D-AE19-62706E023703}">
                    <ahyp:hlinkClr xmlns:ahyp="http://schemas.microsoft.com/office/drawing/2018/hyperlinkcolor" val="tx"/>
                  </a:ext>
                </a:extLst>
              </a:hlinkClick>
            </a:endParaRPr>
          </a:p>
          <a:p>
            <a:pPr marL="0" indent="0">
              <a:buNone/>
            </a:pPr>
            <a:r>
              <a:rPr lang="fr-FR" dirty="0">
                <a:solidFill>
                  <a:schemeClr val="bg1"/>
                </a:solidFill>
              </a:rPr>
              <a:t>FREE browser </a:t>
            </a:r>
            <a:r>
              <a:rPr lang="fr-FR" dirty="0" err="1">
                <a:solidFill>
                  <a:schemeClr val="bg1"/>
                </a:solidFill>
              </a:rPr>
              <a:t>game</a:t>
            </a:r>
            <a:r>
              <a:rPr lang="fr-FR" dirty="0">
                <a:solidFill>
                  <a:schemeClr val="bg1"/>
                </a:solidFill>
              </a:rPr>
              <a:t>!</a:t>
            </a:r>
            <a:endParaRPr lang="fr-FR" dirty="0">
              <a:solidFill>
                <a:schemeClr val="bg1"/>
              </a:solidFill>
              <a:hlinkClick r:id="rId2">
                <a:extLst>
                  <a:ext uri="{A12FA001-AC4F-418D-AE19-62706E023703}">
                    <ahyp:hlinkClr xmlns:ahyp="http://schemas.microsoft.com/office/drawing/2018/hyperlinkcolor" val="tx"/>
                  </a:ext>
                </a:extLst>
              </a:hlinkClick>
            </a:endParaRPr>
          </a:p>
          <a:p>
            <a:pPr marL="0" indent="0">
              <a:buNone/>
            </a:pPr>
            <a:r>
              <a:rPr lang="fr-FR" dirty="0">
                <a:solidFill>
                  <a:schemeClr val="bg1"/>
                </a:solidFill>
                <a:hlinkClick r:id="rId2">
                  <a:extLst>
                    <a:ext uri="{A12FA001-AC4F-418D-AE19-62706E023703}">
                      <ahyp:hlinkClr xmlns:ahyp="http://schemas.microsoft.com/office/drawing/2018/hyperlinkcolor" val="tx"/>
                    </a:ext>
                  </a:extLst>
                </a:hlinkClick>
              </a:rPr>
              <a:t>https://cuatroassets.itch.io/rostros-del-bosque</a:t>
            </a:r>
            <a:endParaRPr lang="fr-FR" dirty="0">
              <a:solidFill>
                <a:schemeClr val="bg1"/>
              </a:solidFill>
            </a:endParaRPr>
          </a:p>
          <a:p>
            <a:pPr marL="0" indent="0">
              <a:buNone/>
            </a:pPr>
            <a:endParaRPr lang="fr-FR" dirty="0">
              <a:solidFill>
                <a:schemeClr val="bg1"/>
              </a:solidFill>
            </a:endParaRPr>
          </a:p>
          <a:p>
            <a:endParaRPr lang="en-GB" dirty="0">
              <a:solidFill>
                <a:schemeClr val="bg1"/>
              </a:solidFill>
            </a:endParaRPr>
          </a:p>
        </p:txBody>
      </p:sp>
      <p:pic>
        <p:nvPicPr>
          <p:cNvPr id="5" name="Picture 4">
            <a:extLst>
              <a:ext uri="{FF2B5EF4-FFF2-40B4-BE49-F238E27FC236}">
                <a16:creationId xmlns:a16="http://schemas.microsoft.com/office/drawing/2014/main" id="{BFD4C815-8E8A-4A71-839F-048F2A559C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5228" y="5329120"/>
            <a:ext cx="3496163" cy="847843"/>
          </a:xfrm>
          <a:prstGeom prst="rect">
            <a:avLst/>
          </a:prstGeom>
        </p:spPr>
      </p:pic>
      <p:pic>
        <p:nvPicPr>
          <p:cNvPr id="7" name="Picture 6">
            <a:extLst>
              <a:ext uri="{FF2B5EF4-FFF2-40B4-BE49-F238E27FC236}">
                <a16:creationId xmlns:a16="http://schemas.microsoft.com/office/drawing/2014/main" id="{EEFC745B-9860-448A-B47A-63C00925F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9161" y="1069932"/>
            <a:ext cx="4088295" cy="4259188"/>
          </a:xfrm>
          <a:prstGeom prst="rect">
            <a:avLst/>
          </a:prstGeom>
        </p:spPr>
      </p:pic>
    </p:spTree>
    <p:extLst>
      <p:ext uri="{BB962C8B-B14F-4D97-AF65-F5344CB8AC3E}">
        <p14:creationId xmlns:p14="http://schemas.microsoft.com/office/powerpoint/2010/main" val="204684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E857-2364-4F04-95F5-A1526403FA40}"/>
              </a:ext>
            </a:extLst>
          </p:cNvPr>
          <p:cNvSpPr>
            <a:spLocks noGrp="1"/>
          </p:cNvSpPr>
          <p:nvPr>
            <p:ph type="title"/>
          </p:nvPr>
        </p:nvSpPr>
        <p:spPr>
          <a:xfrm>
            <a:off x="900344" y="18255"/>
            <a:ext cx="10515600" cy="1325563"/>
          </a:xfrm>
        </p:spPr>
        <p:txBody>
          <a:bodyPr/>
          <a:lstStyle/>
          <a:p>
            <a:pPr algn="ctr"/>
            <a:r>
              <a:rPr lang="fr-FR" b="1" dirty="0">
                <a:solidFill>
                  <a:schemeClr val="bg1"/>
                </a:solidFill>
              </a:rPr>
              <a:t>About the story</a:t>
            </a:r>
            <a:endParaRPr lang="en-GB" b="1" dirty="0">
              <a:solidFill>
                <a:schemeClr val="bg1"/>
              </a:solidFill>
            </a:endParaRPr>
          </a:p>
        </p:txBody>
      </p:sp>
      <p:sp>
        <p:nvSpPr>
          <p:cNvPr id="3" name="Content Placeholder 2">
            <a:extLst>
              <a:ext uri="{FF2B5EF4-FFF2-40B4-BE49-F238E27FC236}">
                <a16:creationId xmlns:a16="http://schemas.microsoft.com/office/drawing/2014/main" id="{A8F77840-2B35-4585-B063-2FE2352CA179}"/>
              </a:ext>
            </a:extLst>
          </p:cNvPr>
          <p:cNvSpPr>
            <a:spLocks noGrp="1"/>
          </p:cNvSpPr>
          <p:nvPr>
            <p:ph idx="1"/>
          </p:nvPr>
        </p:nvSpPr>
        <p:spPr>
          <a:xfrm>
            <a:off x="456460" y="2121762"/>
            <a:ext cx="5393924" cy="4046323"/>
          </a:xfrm>
        </p:spPr>
        <p:txBody>
          <a:bodyPr/>
          <a:lstStyle/>
          <a:p>
            <a:pPr marL="0" indent="0">
              <a:buNone/>
            </a:pPr>
            <a:r>
              <a:rPr lang="en-GB" dirty="0">
                <a:solidFill>
                  <a:schemeClr val="bg1"/>
                </a:solidFill>
              </a:rPr>
              <a:t>When your little town in the Argentinian Patagonia gets overtaken by the new government’s military, you’ll have to search the depths of the forest to find the aid of old and mystical forces of nature. Play as Ana, a brave young girl on her way to take back her town side by side with her </a:t>
            </a:r>
            <a:r>
              <a:rPr lang="en-GB" dirty="0" err="1">
                <a:solidFill>
                  <a:schemeClr val="bg1"/>
                </a:solidFill>
              </a:rPr>
              <a:t>neighbors</a:t>
            </a:r>
            <a:r>
              <a:rPr lang="en-GB" dirty="0">
                <a:solidFill>
                  <a:schemeClr val="bg1"/>
                </a:solidFill>
              </a:rPr>
              <a:t>.</a:t>
            </a:r>
          </a:p>
        </p:txBody>
      </p:sp>
      <p:pic>
        <p:nvPicPr>
          <p:cNvPr id="5" name="Picture 4">
            <a:extLst>
              <a:ext uri="{FF2B5EF4-FFF2-40B4-BE49-F238E27FC236}">
                <a16:creationId xmlns:a16="http://schemas.microsoft.com/office/drawing/2014/main" id="{2992167C-DB0E-4050-B5E4-E214E0574E72}"/>
              </a:ext>
            </a:extLst>
          </p:cNvPr>
          <p:cNvPicPr>
            <a:picLocks noChangeAspect="1"/>
          </p:cNvPicPr>
          <p:nvPr/>
        </p:nvPicPr>
        <p:blipFill>
          <a:blip r:embed="rId2"/>
          <a:stretch>
            <a:fillRect/>
          </a:stretch>
        </p:blipFill>
        <p:spPr>
          <a:xfrm>
            <a:off x="5989468" y="1175143"/>
            <a:ext cx="3303310" cy="32372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a:extLst>
              <a:ext uri="{FF2B5EF4-FFF2-40B4-BE49-F238E27FC236}">
                <a16:creationId xmlns:a16="http://schemas.microsoft.com/office/drawing/2014/main" id="{14232869-93B3-4BD1-B447-A8BD1AD8D375}"/>
              </a:ext>
            </a:extLst>
          </p:cNvPr>
          <p:cNvPicPr>
            <a:picLocks noChangeAspect="1"/>
          </p:cNvPicPr>
          <p:nvPr/>
        </p:nvPicPr>
        <p:blipFill>
          <a:blip r:embed="rId3"/>
          <a:stretch>
            <a:fillRect/>
          </a:stretch>
        </p:blipFill>
        <p:spPr>
          <a:xfrm>
            <a:off x="8514139" y="3133816"/>
            <a:ext cx="3516075" cy="35160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08158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FD12-4A00-4730-A56E-1B8DB4D27452}"/>
              </a:ext>
            </a:extLst>
          </p:cNvPr>
          <p:cNvSpPr>
            <a:spLocks noGrp="1"/>
          </p:cNvSpPr>
          <p:nvPr>
            <p:ph type="title"/>
          </p:nvPr>
        </p:nvSpPr>
        <p:spPr>
          <a:xfrm>
            <a:off x="838200" y="0"/>
            <a:ext cx="10515600" cy="1325563"/>
          </a:xfrm>
        </p:spPr>
        <p:txBody>
          <a:bodyPr/>
          <a:lstStyle/>
          <a:p>
            <a:pPr algn="ctr"/>
            <a:r>
              <a:rPr lang="fr-FR" b="1" dirty="0">
                <a:solidFill>
                  <a:schemeClr val="bg1"/>
                </a:solidFill>
              </a:rPr>
              <a:t>About the gameplay</a:t>
            </a:r>
            <a:endParaRPr lang="en-GB" b="1" dirty="0">
              <a:solidFill>
                <a:schemeClr val="bg1"/>
              </a:solidFill>
            </a:endParaRPr>
          </a:p>
        </p:txBody>
      </p:sp>
      <p:pic>
        <p:nvPicPr>
          <p:cNvPr id="6" name="Content Placeholder 5">
            <a:extLst>
              <a:ext uri="{FF2B5EF4-FFF2-40B4-BE49-F238E27FC236}">
                <a16:creationId xmlns:a16="http://schemas.microsoft.com/office/drawing/2014/main" id="{4973C15A-D092-4F73-9A2C-A3370CC763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6065" y="1287278"/>
            <a:ext cx="4668765" cy="2625494"/>
          </a:xfrm>
        </p:spPr>
      </p:pic>
      <p:pic>
        <p:nvPicPr>
          <p:cNvPr id="8" name="Picture 7">
            <a:extLst>
              <a:ext uri="{FF2B5EF4-FFF2-40B4-BE49-F238E27FC236}">
                <a16:creationId xmlns:a16="http://schemas.microsoft.com/office/drawing/2014/main" id="{64B4741E-6029-4751-8710-9CCE279A0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101" y="3482442"/>
            <a:ext cx="5592932" cy="3151782"/>
          </a:xfrm>
          <a:prstGeom prst="rect">
            <a:avLst/>
          </a:prstGeom>
        </p:spPr>
      </p:pic>
      <p:sp>
        <p:nvSpPr>
          <p:cNvPr id="11" name="TextBox 10">
            <a:extLst>
              <a:ext uri="{FF2B5EF4-FFF2-40B4-BE49-F238E27FC236}">
                <a16:creationId xmlns:a16="http://schemas.microsoft.com/office/drawing/2014/main" id="{8578A81F-3C4F-495B-BFD6-D778C3DF90B1}"/>
              </a:ext>
            </a:extLst>
          </p:cNvPr>
          <p:cNvSpPr txBox="1"/>
          <p:nvPr/>
        </p:nvSpPr>
        <p:spPr>
          <a:xfrm>
            <a:off x="1035751" y="1717607"/>
            <a:ext cx="4250186" cy="1815882"/>
          </a:xfrm>
          <a:prstGeom prst="rect">
            <a:avLst/>
          </a:prstGeom>
          <a:noFill/>
        </p:spPr>
        <p:txBody>
          <a:bodyPr wrap="square">
            <a:spAutoFit/>
          </a:bodyPr>
          <a:lstStyle/>
          <a:p>
            <a:r>
              <a:rPr lang="en-GB" sz="2800" dirty="0">
                <a:solidFill>
                  <a:schemeClr val="bg1"/>
                </a:solidFill>
              </a:rPr>
              <a:t>The Faces of the Forest is a </a:t>
            </a:r>
            <a:r>
              <a:rPr lang="en-GB" sz="2800" dirty="0" err="1">
                <a:solidFill>
                  <a:schemeClr val="bg1"/>
                </a:solidFill>
              </a:rPr>
              <a:t>metroidvania</a:t>
            </a:r>
            <a:r>
              <a:rPr lang="en-GB" sz="2800" dirty="0">
                <a:solidFill>
                  <a:schemeClr val="bg1"/>
                </a:solidFill>
              </a:rPr>
              <a:t> in which you draw animals to gain their abilities.</a:t>
            </a:r>
          </a:p>
        </p:txBody>
      </p:sp>
    </p:spTree>
    <p:extLst>
      <p:ext uri="{BB962C8B-B14F-4D97-AF65-F5344CB8AC3E}">
        <p14:creationId xmlns:p14="http://schemas.microsoft.com/office/powerpoint/2010/main" val="226899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E6D42-D254-4E15-AB11-9DAE69D791C4}"/>
              </a:ext>
            </a:extLst>
          </p:cNvPr>
          <p:cNvSpPr>
            <a:spLocks noGrp="1"/>
          </p:cNvSpPr>
          <p:nvPr>
            <p:ph type="title"/>
          </p:nvPr>
        </p:nvSpPr>
        <p:spPr>
          <a:xfrm>
            <a:off x="838200" y="18255"/>
            <a:ext cx="10515600" cy="1325563"/>
          </a:xfrm>
        </p:spPr>
        <p:txBody>
          <a:bodyPr/>
          <a:lstStyle/>
          <a:p>
            <a:pPr algn="ctr"/>
            <a:r>
              <a:rPr lang="fr-FR" b="1" dirty="0">
                <a:solidFill>
                  <a:schemeClr val="bg1"/>
                </a:solidFill>
              </a:rPr>
              <a:t>About the translation process</a:t>
            </a:r>
            <a:endParaRPr lang="en-GB" b="1" dirty="0">
              <a:solidFill>
                <a:schemeClr val="bg1"/>
              </a:solidFill>
            </a:endParaRPr>
          </a:p>
        </p:txBody>
      </p:sp>
      <p:sp>
        <p:nvSpPr>
          <p:cNvPr id="3" name="Content Placeholder 2">
            <a:extLst>
              <a:ext uri="{FF2B5EF4-FFF2-40B4-BE49-F238E27FC236}">
                <a16:creationId xmlns:a16="http://schemas.microsoft.com/office/drawing/2014/main" id="{B865B745-6D8C-43DB-889A-B583BAEF8087}"/>
              </a:ext>
            </a:extLst>
          </p:cNvPr>
          <p:cNvSpPr>
            <a:spLocks noGrp="1"/>
          </p:cNvSpPr>
          <p:nvPr>
            <p:ph idx="1"/>
          </p:nvPr>
        </p:nvSpPr>
        <p:spPr/>
        <p:txBody>
          <a:bodyPr/>
          <a:lstStyle/>
          <a:p>
            <a:r>
              <a:rPr lang="fr-FR" dirty="0">
                <a:solidFill>
                  <a:schemeClr val="bg1"/>
                </a:solidFill>
              </a:rPr>
              <a:t>CAT </a:t>
            </a:r>
            <a:r>
              <a:rPr lang="fr-FR" dirty="0" err="1">
                <a:solidFill>
                  <a:schemeClr val="bg1"/>
                </a:solidFill>
              </a:rPr>
              <a:t>tool</a:t>
            </a:r>
            <a:r>
              <a:rPr lang="fr-FR" dirty="0">
                <a:solidFill>
                  <a:schemeClr val="bg1"/>
                </a:solidFill>
              </a:rPr>
              <a:t> </a:t>
            </a:r>
            <a:r>
              <a:rPr lang="fr-FR" dirty="0" err="1">
                <a:solidFill>
                  <a:schemeClr val="bg1"/>
                </a:solidFill>
              </a:rPr>
              <a:t>used</a:t>
            </a:r>
            <a:r>
              <a:rPr lang="fr-FR" dirty="0">
                <a:solidFill>
                  <a:schemeClr val="bg1"/>
                </a:solidFill>
              </a:rPr>
              <a:t>:</a:t>
            </a:r>
            <a:endParaRPr lang="en-GB" dirty="0">
              <a:solidFill>
                <a:schemeClr val="bg1"/>
              </a:solidFill>
            </a:endParaRPr>
          </a:p>
        </p:txBody>
      </p:sp>
      <p:pic>
        <p:nvPicPr>
          <p:cNvPr id="7" name="Picture 6">
            <a:extLst>
              <a:ext uri="{FF2B5EF4-FFF2-40B4-BE49-F238E27FC236}">
                <a16:creationId xmlns:a16="http://schemas.microsoft.com/office/drawing/2014/main" id="{7BCFEAA3-EE05-48CC-BED4-43056AE0B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888" y="1545557"/>
            <a:ext cx="5007222" cy="851228"/>
          </a:xfrm>
          <a:prstGeom prst="rect">
            <a:avLst/>
          </a:prstGeom>
        </p:spPr>
      </p:pic>
      <p:pic>
        <p:nvPicPr>
          <p:cNvPr id="9" name="Picture 8">
            <a:extLst>
              <a:ext uri="{FF2B5EF4-FFF2-40B4-BE49-F238E27FC236}">
                <a16:creationId xmlns:a16="http://schemas.microsoft.com/office/drawing/2014/main" id="{3BB4EA08-89B8-47B3-8424-91DFF27EC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36" y="2761673"/>
            <a:ext cx="8100879" cy="3976255"/>
          </a:xfrm>
          <a:prstGeom prst="rect">
            <a:avLst/>
          </a:prstGeom>
        </p:spPr>
      </p:pic>
    </p:spTree>
    <p:extLst>
      <p:ext uri="{BB962C8B-B14F-4D97-AF65-F5344CB8AC3E}">
        <p14:creationId xmlns:p14="http://schemas.microsoft.com/office/powerpoint/2010/main" val="1900780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2107</TotalTime>
  <Words>1527</Words>
  <Application>Microsoft Office PowerPoint</Application>
  <PresentationFormat>Widescreen</PresentationFormat>
  <Paragraphs>152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Linux Libertine</vt:lpstr>
      <vt:lpstr>Whitney</vt:lpstr>
      <vt:lpstr>Arial</vt:lpstr>
      <vt:lpstr>Calibri</vt:lpstr>
      <vt:lpstr>Calibri Light</vt:lpstr>
      <vt:lpstr>Times New Roman</vt:lpstr>
      <vt:lpstr>Office Theme</vt:lpstr>
      <vt:lpstr>Game Translation Jams into French</vt:lpstr>
      <vt:lpstr>Structure of the presentation</vt:lpstr>
      <vt:lpstr>What is a LocJam?</vt:lpstr>
      <vt:lpstr>Part I - Dijon LocJam: A case study + Specificities of FR game localization</vt:lpstr>
      <vt:lpstr>Differences between the Dijon Jams and YakYak Jams</vt:lpstr>
      <vt:lpstr>2020 edition</vt:lpstr>
      <vt:lpstr>About the story</vt:lpstr>
      <vt:lpstr>About the gameplay</vt:lpstr>
      <vt:lpstr>About the translation process</vt:lpstr>
      <vt:lpstr>About the testing and implementation process</vt:lpstr>
      <vt:lpstr>Register of speech</vt:lpstr>
      <vt:lpstr>Tutoiement and vouvoiement</vt:lpstr>
      <vt:lpstr>Issues we faced early (1)</vt:lpstr>
      <vt:lpstr>Issues we faced early (2)</vt:lpstr>
      <vt:lpstr>Issues we faced early (3)</vt:lpstr>
      <vt:lpstr>The gender issue in French</vt:lpstr>
      <vt:lpstr>Inclusive writing</vt:lpstr>
      <vt:lpstr>Typographical rules and impact on localization</vt:lpstr>
      <vt:lpstr>The non-breaking space</vt:lpstr>
      <vt:lpstr>PowerPoint Presentation</vt:lpstr>
      <vt:lpstr>Debated use of the thin non-breaking space</vt:lpstr>
      <vt:lpstr>PowerPoint Presentation</vt:lpstr>
      <vt:lpstr>Adapting and creating jokes</vt:lpstr>
      <vt:lpstr>Cultural references</vt:lpstr>
      <vt:lpstr>The technology-nature-culture problem </vt:lpstr>
      <vt:lpstr>The key importance of context</vt:lpstr>
      <vt:lpstr>II – Discussion about YakYak Jams with a focus on Spanish jammers’ experience</vt:lpstr>
      <vt:lpstr>Thank you very much for listening to my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first LocJams</dc:title>
  <dc:creator>Alexis Barroso</dc:creator>
  <cp:lastModifiedBy>Alexis Barroso</cp:lastModifiedBy>
  <cp:revision>137</cp:revision>
  <dcterms:created xsi:type="dcterms:W3CDTF">2020-10-28T16:39:51Z</dcterms:created>
  <dcterms:modified xsi:type="dcterms:W3CDTF">2021-03-20T00:08:02Z</dcterms:modified>
</cp:coreProperties>
</file>